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6" r:id="rId2"/>
    <p:sldId id="3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59" r:id="rId18"/>
    <p:sldId id="358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49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307" r:id="rId44"/>
    <p:sldId id="308" r:id="rId45"/>
    <p:sldId id="294" r:id="rId46"/>
    <p:sldId id="295" r:id="rId47"/>
    <p:sldId id="296" r:id="rId48"/>
    <p:sldId id="297" r:id="rId49"/>
    <p:sldId id="298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299" r:id="rId58"/>
    <p:sldId id="309" r:id="rId59"/>
    <p:sldId id="374" r:id="rId60"/>
    <p:sldId id="310" r:id="rId61"/>
    <p:sldId id="311" r:id="rId62"/>
    <p:sldId id="37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20" r:id="rId71"/>
    <p:sldId id="321" r:id="rId72"/>
    <p:sldId id="322" r:id="rId73"/>
    <p:sldId id="323" r:id="rId74"/>
    <p:sldId id="325" r:id="rId75"/>
    <p:sldId id="324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19" r:id="rId84"/>
    <p:sldId id="333" r:id="rId85"/>
    <p:sldId id="375" r:id="rId86"/>
    <p:sldId id="372" r:id="rId87"/>
    <p:sldId id="373" r:id="rId88"/>
    <p:sldId id="338" r:id="rId89"/>
    <p:sldId id="337" r:id="rId90"/>
    <p:sldId id="336" r:id="rId91"/>
    <p:sldId id="367" r:id="rId92"/>
    <p:sldId id="370" r:id="rId93"/>
    <p:sldId id="36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35" r:id="rId102"/>
    <p:sldId id="351" r:id="rId103"/>
    <p:sldId id="334" r:id="rId104"/>
    <p:sldId id="352" r:id="rId105"/>
    <p:sldId id="353" r:id="rId106"/>
    <p:sldId id="354" r:id="rId107"/>
    <p:sldId id="355" r:id="rId108"/>
    <p:sldId id="356" r:id="rId109"/>
    <p:sldId id="350" r:id="rId110"/>
    <p:sldId id="346" r:id="rId111"/>
    <p:sldId id="347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48" r:id="rId120"/>
    <p:sldId id="357" r:id="rId1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59104-21D7-4C87-AF27-A5D4B1FEE44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D15F8-4D76-49E1-B259-08754EB4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833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Prepared by Yanwei Huang.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59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无论数据是模拟的还是数字的，都必须转换成信号才可以传输。把数据变成数字信号叫做编码，把数据变成模拟信号叫做调制。数字数据可以经过调制变成模拟信号，也可以编码成数字信号。同样模拟数据也可以经过脉冲编码调制变成数字信号，也可以通过放大器调制变成模拟信号。这就形成了</a:t>
            </a:r>
            <a:r>
              <a:rPr lang="en-US" altLang="zh-CN" dirty="0"/>
              <a:t>4</a:t>
            </a:r>
            <a:r>
              <a:rPr lang="zh-CN" altLang="en-US" dirty="0"/>
              <a:t>种数据转换方式。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28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数字数据转变为模拟信号需要经过调制。调制的方式有以下几种。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266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QAM</a:t>
            </a:r>
            <a:r>
              <a:rPr lang="zh-CN" altLang="en-US" dirty="0"/>
              <a:t>：</a:t>
            </a:r>
            <a:r>
              <a:rPr lang="en-US" altLang="zh-CN" dirty="0"/>
              <a:t>ASK</a:t>
            </a:r>
            <a:r>
              <a:rPr lang="zh-CN" altLang="en-US" dirty="0"/>
              <a:t>幅移键控和</a:t>
            </a:r>
            <a:r>
              <a:rPr lang="en-US" altLang="zh-CN" dirty="0"/>
              <a:t>PSK</a:t>
            </a:r>
            <a:r>
              <a:rPr lang="zh-CN" altLang="en-US" dirty="0"/>
              <a:t>相移键控的结合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26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和</a:t>
            </a:r>
            <a:r>
              <a:rPr lang="en-US" altLang="zh-CN" dirty="0"/>
              <a:t>HDLC</a:t>
            </a:r>
            <a:r>
              <a:rPr lang="zh-CN" altLang="en-US" dirty="0"/>
              <a:t>的作用都是将数据包从传输它们的比特流之中区分出来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037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网络层可以提供面向连接或无连接的服务。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9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9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7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F7E55-2730-4FEF-8A71-68F3A5391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F0F1CA-CC68-4D2B-B920-5108C6F76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50CDB-2DD5-40F5-8FD5-DC3A079D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ED400-5F89-41C0-AB40-88C7A300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CE2FA4-A9A9-4EB0-94CB-1707636D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60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110FE-24DB-4550-A80C-E08C2F49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E5D97-D8AF-4EC3-89A6-A5DF43485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B30D7-ADCA-4F62-AEFC-800B280A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936A7F-2A6F-4393-97C0-3DB77D6C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D243CC-CEF2-45EB-8760-1B99E60C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4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A24988-B55B-4964-8584-AF1ECBAE5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692995-67ED-4478-AB11-54E4818BB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A85555-25DF-4DCB-B2B3-D80CD443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E2E30-6863-4EE9-BFF8-3E05C806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389DC-C850-4563-97EF-709041F6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4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96054-68F3-445B-91B0-D90E16B7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F16CE7-452F-45AE-973D-14C4F350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C31ADA-5835-4514-94ED-56B68EC8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A343F-4303-4414-AFB1-9003A2D4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18079-1D5B-42BD-8145-36B9BE01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87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78851-976D-4121-A2A4-1C8EDFA6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8188C8-1B2D-46EE-9511-0249AF1A0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A82FE-152E-4D88-BD9D-02A33B48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CAEF7-753B-43CA-896C-76F18281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13DED-5627-44E6-8C33-2F5A699F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3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28025-B8B2-4A44-A647-076F04E2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9B787-64C0-482D-9DD1-F4CCD1F72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10B20F-CC06-4FDF-9512-C09FB5F53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BBB60F-6AF1-445A-B6C2-8D3111DF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08567C-E690-4247-A3D3-BAECAB16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B0DAD-6F56-4885-A5B1-0CF6422E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3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4C00B-A6F2-4E9E-BB26-1C1CFF46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1EF66E-10A7-4D14-834C-F1B540BD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04AE06-630E-4330-A0CF-A6F8408EA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175C4F-8565-43F7-B984-E5BE107B3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192DB5-4199-4D3A-9A49-8C85873C5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45B8D0-F8AD-46D2-AAE4-2445C2D5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292671-5380-477D-BCF7-CEE7A588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0FE331-62C2-4C73-9F6B-FFFDFF0A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1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9CC53-22EB-41BB-B7EC-ADCCF25F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51ACB-B09A-4DF2-9926-2EB07F21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709B3F-6E0D-45EF-8A1F-B43FB919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DC1-2AB5-4970-94CD-EDCA6986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52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1EF73A-2744-4B52-A508-0C1EE9B9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336E62-0C26-4BBD-B060-0800F9CF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9EA79B-28D1-4B02-A420-2EA36248E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34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B6618-AEDF-47FB-A2E9-A1E5E9F6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DBA755-02D4-4210-8205-35F90D0C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E006D2-EF0B-4DD1-B64D-A4519FC0D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FCC087-24CC-40A7-A598-D013C427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F34748-BC54-4A10-A70C-97C9EBA5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731AB9-99AA-4555-8A3C-3BCAB3D4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73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BECEC-7E62-4EE9-BC24-2E6F8A77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4C32A5-F2CA-4C57-A8E8-103EFA706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03DD2-2021-4520-96AE-0EC6A27B4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55298E-057A-4FD1-8A82-6FE29FE8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6A3528-2A1C-42AE-80C0-AA697A63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6DC27E-11F7-42FD-ABC9-CE61866D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4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0F61C4-665A-42FE-9D84-15DD5D71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90078-3E49-41ED-AD17-C23CE00FD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5E8EB1-E9BE-49DD-BB44-FDE1CE3E9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69C-0EBD-4801-9C8A-A37C36E535EC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7BDC5-8D18-4184-A6E3-A17F8D2CD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3ED0F-37EB-44C8-8F8A-14BB759D3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95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34940959/article/details/78583993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34940959/article/details/78583993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73FF6-4E9A-4E97-A2B7-C04FEA21D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计算机网络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9D7A6A-BDE5-44A2-A727-C270A385A9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期末梳理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90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AA4C4-A44B-4B9E-86AC-03A40298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FA644-D0EF-460D-AC1E-F277790E8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87CF25-8F87-44D2-80E9-E1685390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17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D96D2-9538-4158-B56A-03F68AE7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6F8B0-6850-43C9-96DF-A66DB4C2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E0249B-6D76-48AC-96E3-B7B0A8F6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4" y="2411046"/>
            <a:ext cx="12519930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0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2DE9C-8F01-45DF-86D8-FFE50AAE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3B2FB-F61A-4918-8D80-1CC3C029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具体内容（好几个函数）</a:t>
            </a:r>
            <a:endParaRPr lang="en-US" altLang="zh-CN" dirty="0"/>
          </a:p>
          <a:p>
            <a:r>
              <a:rPr lang="en-US" altLang="zh-CN" dirty="0"/>
              <a:t>RPC </a:t>
            </a:r>
            <a:r>
              <a:rPr lang="zh-CN" altLang="en-US" dirty="0"/>
              <a:t>（远程过程调用）</a:t>
            </a:r>
            <a:endParaRPr lang="en-US" altLang="zh-CN" dirty="0"/>
          </a:p>
          <a:p>
            <a:r>
              <a:rPr lang="en-US" altLang="zh-CN" dirty="0"/>
              <a:t>RTP</a:t>
            </a:r>
            <a:r>
              <a:rPr lang="zh-CN" altLang="en-US" dirty="0"/>
              <a:t>（多媒体传输协议）</a:t>
            </a:r>
            <a:endParaRPr lang="en-US" altLang="zh-CN" dirty="0"/>
          </a:p>
          <a:p>
            <a:r>
              <a:rPr lang="en-US" altLang="zh-CN" dirty="0"/>
              <a:t>TCP</a:t>
            </a:r>
            <a:r>
              <a:rPr lang="zh-CN" altLang="en-US" dirty="0"/>
              <a:t>的低能窗口综合征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3922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6ADF-874D-484D-9CE2-7022C70B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634" y="2766218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章 应用层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06CBC-1696-4E0E-B14F-558D7729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4008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28F8C-3657-4ADE-8F06-923FCABA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F4F1C-49EE-4A4D-B0B6-2E82AE8FF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DFBDC4-7AFB-4963-8C7B-03086CDCB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93" y="2719288"/>
            <a:ext cx="9774014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832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3115B-A095-4057-BC4B-B73C26A9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：解析域名获得</a:t>
            </a:r>
            <a:r>
              <a:rPr lang="en-US" altLang="zh-CN" dirty="0" err="1"/>
              <a:t>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F08C3-BEEC-4C7A-8829-7B180EB7B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从左到右域名级别从低到高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学会查询域名资源记录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9F496D-71EE-49F8-A3A0-78CFA7F7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24" y="5055192"/>
            <a:ext cx="8278380" cy="704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E130B8-BEBD-44E1-B1E4-DAE88E6B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60" y="2487708"/>
            <a:ext cx="778301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785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B49E1-821F-427D-AEE0-0D62E7DA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89D2AE-9BE9-4C16-9D74-2C103D8E6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9E1954-4906-4BD1-B98A-A11B87CE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19" y="48861"/>
            <a:ext cx="9108477" cy="67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053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FF9E3-8736-4F6F-81FF-23FB13D3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33A8A-0EE7-4CCF-9612-B982DF848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58" y="1406816"/>
            <a:ext cx="10515600" cy="4351338"/>
          </a:xfrm>
        </p:spPr>
        <p:txBody>
          <a:bodyPr/>
          <a:lstStyle/>
          <a:p>
            <a:r>
              <a:rPr lang="zh-CN" altLang="en-US" dirty="0"/>
              <a:t>例：</a:t>
            </a:r>
            <a:r>
              <a:rPr lang="en-US" altLang="zh-CN" dirty="0"/>
              <a:t>Filts.cs.vu.nl</a:t>
            </a:r>
            <a:r>
              <a:rPr lang="zh-CN" altLang="en-US" dirty="0"/>
              <a:t>要查询</a:t>
            </a:r>
            <a:r>
              <a:rPr lang="en-US" altLang="zh-CN" dirty="0"/>
              <a:t>robot.cs.Washington.edu</a:t>
            </a:r>
            <a:r>
              <a:rPr lang="zh-CN" altLang="en-US" dirty="0"/>
              <a:t>的</a:t>
            </a:r>
            <a:r>
              <a:rPr lang="en-US" altLang="zh-CN" dirty="0" err="1"/>
              <a:t>ip</a:t>
            </a:r>
            <a:r>
              <a:rPr lang="zh-CN" altLang="en-US" dirty="0"/>
              <a:t>地址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5DB48-A533-4699-9DB6-454014D8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782"/>
            <a:ext cx="11812649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47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9C53C-8771-48F1-9B9A-0B09DF02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递归查询和迭代查询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C65A29-4778-46CB-A3E3-ABAC7327D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递归查询：本地域名服务器代替主机处理域名解析工作，直到获得最后答案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迭代查询：根域名服务器并不是继续查询本地域名服务器，它知识给出一个部分答案，本地服务器需要不断继续解析</a:t>
            </a:r>
          </a:p>
        </p:txBody>
      </p:sp>
    </p:spTree>
    <p:extLst>
      <p:ext uri="{BB962C8B-B14F-4D97-AF65-F5344CB8AC3E}">
        <p14:creationId xmlns:p14="http://schemas.microsoft.com/office/powerpoint/2010/main" val="3516534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BEE3E-2F43-4662-BD80-402F4481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为什么用</a:t>
            </a:r>
            <a:r>
              <a:rPr lang="en-US" altLang="zh-CN" dirty="0"/>
              <a:t>UDP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38808-BB22-4425-99B4-7074698F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追求效率而不是准确度</a:t>
            </a:r>
          </a:p>
        </p:txBody>
      </p:sp>
    </p:spTree>
    <p:extLst>
      <p:ext uri="{BB962C8B-B14F-4D97-AF65-F5344CB8AC3E}">
        <p14:creationId xmlns:p14="http://schemas.microsoft.com/office/powerpoint/2010/main" val="1840055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31A56-E823-4D98-9D92-D2AE6A298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邮件协议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1C1287-0371-4B1E-95A8-299665EE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从左至右：</a:t>
            </a:r>
            <a:r>
              <a:rPr lang="en-US" altLang="zh-CN" dirty="0"/>
              <a:t>SMTP </a:t>
            </a:r>
            <a:r>
              <a:rPr lang="en-US" altLang="zh-CN" dirty="0" err="1"/>
              <a:t>SMTP</a:t>
            </a:r>
            <a:r>
              <a:rPr lang="en-US" altLang="zh-CN" dirty="0"/>
              <a:t> IMAP</a:t>
            </a:r>
            <a:r>
              <a:rPr lang="zh-CN" altLang="en-US" dirty="0"/>
              <a:t>（</a:t>
            </a:r>
            <a:r>
              <a:rPr lang="en-US" altLang="zh-CN"/>
              <a:t>POP3</a:t>
            </a:r>
            <a:r>
              <a:rPr lang="zh-CN" altLang="en-US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39B5C-DC02-46E7-94EE-4722DA28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3149159"/>
            <a:ext cx="9069066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7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91DD1-94C1-46DC-BB83-CC71EC06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数据，信号和码元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129481-C005-4E5B-9905-B17EB29CD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数据：传送信息的实体   </a:t>
            </a:r>
            <a:r>
              <a:rPr lang="en-US" altLang="zh-CN" b="1" dirty="0"/>
              <a:t>bit</a:t>
            </a:r>
          </a:p>
          <a:p>
            <a:r>
              <a:rPr lang="zh-CN" altLang="en-US" dirty="0"/>
              <a:t>信号：数据的电气或电磁表现</a:t>
            </a:r>
            <a:endParaRPr lang="en-US" altLang="zh-CN" dirty="0"/>
          </a:p>
          <a:p>
            <a:r>
              <a:rPr lang="zh-CN" altLang="en-US" dirty="0"/>
              <a:t>码元：以一个固定时长的信号波形表示一个</a:t>
            </a:r>
            <a:r>
              <a:rPr lang="en-US" altLang="zh-CN" dirty="0"/>
              <a:t>k</a:t>
            </a:r>
            <a:r>
              <a:rPr lang="zh-CN" altLang="en-US" dirty="0"/>
              <a:t>进制数字，代表离散数值的基本波形   </a:t>
            </a:r>
            <a:r>
              <a:rPr lang="en-US" altLang="zh-CN" b="1" dirty="0"/>
              <a:t>Baud</a:t>
            </a:r>
          </a:p>
          <a:p>
            <a:endParaRPr lang="en-US" altLang="zh-CN" dirty="0"/>
          </a:p>
          <a:p>
            <a:r>
              <a:rPr lang="zh-CN" altLang="en-US" dirty="0"/>
              <a:t>比特率和波特率的换算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32934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17B0B-E460-4CB0-B28D-0A93CA2A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2FD7A5-2C7D-4B61-BA58-C603A621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（包括</a:t>
            </a:r>
            <a:r>
              <a:rPr lang="en-US" altLang="zh-CN" dirty="0"/>
              <a:t>B/S</a:t>
            </a:r>
            <a:r>
              <a:rPr lang="zh-CN" altLang="en-US" dirty="0"/>
              <a:t>模型、</a:t>
            </a:r>
            <a:r>
              <a:rPr lang="en-US" altLang="zh-CN" dirty="0"/>
              <a:t>URL</a:t>
            </a:r>
            <a:r>
              <a:rPr lang="zh-CN" altLang="en-US" dirty="0"/>
              <a:t>方案、</a:t>
            </a:r>
            <a:r>
              <a:rPr lang="en-US" altLang="zh-CN" dirty="0"/>
              <a:t>HTML/CSS/Js/</a:t>
            </a:r>
            <a:r>
              <a:rPr lang="en-US" altLang="zh-CN" dirty="0" err="1"/>
              <a:t>Jquery</a:t>
            </a:r>
            <a:r>
              <a:rPr lang="en-US" altLang="zh-CN" dirty="0"/>
              <a:t>/Ajax……</a:t>
            </a:r>
            <a:r>
              <a:rPr lang="zh-CN" altLang="en-US" dirty="0"/>
              <a:t>、方法（</a:t>
            </a:r>
            <a:r>
              <a:rPr lang="zh-CN" altLang="en-US" b="1" dirty="0"/>
              <a:t>特别是</a:t>
            </a:r>
            <a:r>
              <a:rPr lang="en-US" altLang="zh-CN" b="1" dirty="0"/>
              <a:t>Get, Post</a:t>
            </a:r>
            <a:r>
              <a:rPr lang="zh-CN" altLang="en-US" b="1" dirty="0"/>
              <a:t>的区别</a:t>
            </a:r>
            <a:r>
              <a:rPr lang="zh-CN" altLang="en-US" dirty="0"/>
              <a:t>），消息头，</a:t>
            </a:r>
            <a:r>
              <a:rPr lang="en-US" altLang="zh-CN" dirty="0"/>
              <a:t>Cookie</a:t>
            </a:r>
            <a:r>
              <a:rPr lang="zh-CN" altLang="en-US" dirty="0"/>
              <a:t>等）</a:t>
            </a:r>
            <a:endParaRPr lang="en-US" altLang="zh-CN" dirty="0"/>
          </a:p>
          <a:p>
            <a:r>
              <a:rPr lang="zh-CN" altLang="en-US" dirty="0"/>
              <a:t>密码学（简单了解）</a:t>
            </a:r>
            <a:endParaRPr lang="en-US" altLang="zh-CN" dirty="0"/>
          </a:p>
          <a:p>
            <a:r>
              <a:rPr lang="en-US" altLang="zh-CN" dirty="0">
                <a:highlight>
                  <a:srgbClr val="FFFF00"/>
                </a:highlight>
              </a:rPr>
              <a:t>BASE64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5292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2A565-E613-41BC-AE9B-E845E079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2853A-703E-4B91-8F6E-B40C70EA8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中继器：放大信号</a:t>
            </a:r>
            <a:endParaRPr lang="en-US" altLang="zh-CN" dirty="0"/>
          </a:p>
          <a:p>
            <a:r>
              <a:rPr lang="zh-CN" altLang="en-US" dirty="0"/>
              <a:t>集线器（</a:t>
            </a:r>
            <a:r>
              <a:rPr lang="en-US" altLang="zh-CN" dirty="0"/>
              <a:t>Hub</a:t>
            </a:r>
            <a:r>
              <a:rPr lang="zh-CN" altLang="en-US" dirty="0"/>
              <a:t>）：物理层，同一广播域、碰撞域</a:t>
            </a:r>
            <a:endParaRPr lang="en-US" altLang="zh-CN" dirty="0"/>
          </a:p>
          <a:p>
            <a:r>
              <a:rPr lang="zh-CN" altLang="en-US" dirty="0"/>
              <a:t>网桥：数据链路层，分割碰撞域</a:t>
            </a:r>
            <a:endParaRPr lang="en-US" altLang="zh-CN" dirty="0"/>
          </a:p>
          <a:p>
            <a:r>
              <a:rPr lang="zh-CN" altLang="en-US" dirty="0"/>
              <a:t>交换机：功能和网桥类似，看两层还是三层</a:t>
            </a:r>
            <a:endParaRPr lang="en-US" altLang="zh-CN" dirty="0"/>
          </a:p>
          <a:p>
            <a:r>
              <a:rPr lang="zh-CN" altLang="en-US" dirty="0"/>
              <a:t>路由器：网络层：分割碰撞域和广播域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——</a:t>
            </a:r>
            <a:r>
              <a:rPr lang="zh-CN" altLang="en-US" dirty="0"/>
              <a:t>建议参考课本</a:t>
            </a:r>
            <a:r>
              <a:rPr lang="en-US" altLang="zh-CN" dirty="0"/>
              <a:t>4.8.4</a:t>
            </a:r>
            <a:r>
              <a:rPr lang="zh-CN" altLang="en-US" dirty="0"/>
              <a:t>节</a:t>
            </a:r>
          </a:p>
        </p:txBody>
      </p:sp>
    </p:spTree>
    <p:extLst>
      <p:ext uri="{BB962C8B-B14F-4D97-AF65-F5344CB8AC3E}">
        <p14:creationId xmlns:p14="http://schemas.microsoft.com/office/powerpoint/2010/main" val="29297294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47763-AE34-48F4-A591-6045771C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0FB5D-DFBA-41BE-9AA2-DD13228D4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简介</a:t>
            </a:r>
            <a:endParaRPr lang="en-US" altLang="zh-CN" dirty="0"/>
          </a:p>
          <a:p>
            <a:r>
              <a:rPr lang="zh-CN" altLang="en-US" dirty="0"/>
              <a:t>基本作用：连接不同的局域网</a:t>
            </a:r>
            <a:endParaRPr lang="en-US" altLang="zh-CN" dirty="0"/>
          </a:p>
          <a:p>
            <a:r>
              <a:rPr lang="zh-CN" altLang="en-US" dirty="0"/>
              <a:t>工作在数据链路层，在以太网上则叫做以太网交换机</a:t>
            </a:r>
            <a:endParaRPr lang="en-US" altLang="zh-CN" dirty="0"/>
          </a:p>
          <a:p>
            <a:r>
              <a:rPr lang="zh-CN" altLang="en-US" dirty="0"/>
              <a:t>隔离冲突域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8430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47763-AE34-48F4-A591-6045771C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0FB5D-DFBA-41BE-9AA2-DD13228D4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0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2. </a:t>
            </a:r>
            <a:r>
              <a:rPr lang="zh-CN" altLang="en-US" sz="2400" dirty="0"/>
              <a:t>学习网桥</a:t>
            </a:r>
            <a:endParaRPr lang="en-US" altLang="zh-CN" sz="2400" dirty="0"/>
          </a:p>
          <a:p>
            <a:r>
              <a:rPr lang="zh-CN" altLang="en-US" sz="2400" dirty="0"/>
              <a:t>网桥使用哈希表维护：目的地和转发的端口</a:t>
            </a:r>
            <a:endParaRPr lang="en-US" altLang="zh-CN" sz="2400" dirty="0"/>
          </a:p>
          <a:p>
            <a:r>
              <a:rPr lang="zh-CN" altLang="en-US" sz="2400" dirty="0"/>
              <a:t>第一次接入网络时，网桥收到一个包，会使用泛洪法转发到所有端口（除来源端口外）</a:t>
            </a:r>
            <a:endParaRPr lang="en-US" altLang="zh-CN" sz="2400" dirty="0"/>
          </a:p>
          <a:p>
            <a:r>
              <a:rPr lang="zh-CN" altLang="en-US" sz="2400" dirty="0"/>
              <a:t>以后网桥可以根据收到的包的源地址，确定地址和端口的映射关系</a:t>
            </a:r>
            <a:endParaRPr lang="en-US" altLang="zh-CN" sz="2400" dirty="0"/>
          </a:p>
          <a:p>
            <a:r>
              <a:rPr lang="zh-CN" altLang="en-US" sz="2400" b="1" dirty="0"/>
              <a:t>转发的基本原则：</a:t>
            </a:r>
            <a:endParaRPr lang="en-US" altLang="zh-CN" sz="2400" b="1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这种方法称为</a:t>
            </a:r>
            <a:r>
              <a:rPr lang="zh-CN" altLang="en-US" sz="2400" b="1" dirty="0"/>
              <a:t>“后向学习法”（</a:t>
            </a:r>
            <a:r>
              <a:rPr lang="en-US" altLang="zh-CN" sz="2400" b="1" dirty="0"/>
              <a:t>backward learning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41E75A-472C-43C4-B8A3-0C22A29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60" y="4367010"/>
            <a:ext cx="10515600" cy="13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10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2455F-9D08-493E-9DDD-8F73B594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E0DE16-0151-428F-B922-E65EB327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4887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生成树</a:t>
            </a:r>
            <a:endParaRPr lang="en-US" altLang="zh-CN" dirty="0"/>
          </a:p>
          <a:p>
            <a:r>
              <a:rPr lang="zh-CN" altLang="en-US" dirty="0"/>
              <a:t>避免冗余环路</a:t>
            </a:r>
            <a:endParaRPr lang="en-US" altLang="zh-CN" dirty="0"/>
          </a:p>
          <a:p>
            <a:r>
              <a:rPr lang="zh-CN" altLang="en-US" dirty="0"/>
              <a:t>全体网桥选出一个桥作为根桥</a:t>
            </a:r>
            <a:endParaRPr lang="en-US" altLang="zh-CN" dirty="0"/>
          </a:p>
          <a:p>
            <a:r>
              <a:rPr lang="zh-CN" altLang="en-US" dirty="0"/>
              <a:t>拥有最小标识符的网桥作为生成树的根，并构建生成树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7E2B80-33B7-4846-A9C3-2555E306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69" y="1825625"/>
            <a:ext cx="667795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412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59D56-61ED-438B-9D9D-0D2B0DD5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VLAN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D89DE6-2EE4-45AD-AD8D-AC16738DC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3831"/>
            <a:ext cx="10515600" cy="3854925"/>
          </a:xfrm>
        </p:spPr>
      </p:pic>
    </p:spTree>
    <p:extLst>
      <p:ext uri="{BB962C8B-B14F-4D97-AF65-F5344CB8AC3E}">
        <p14:creationId xmlns:p14="http://schemas.microsoft.com/office/powerpoint/2010/main" val="976982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DB392-2257-4114-878A-D506AE19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802.1Q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4ED9E-DD15-4112-BDB0-474A8BA3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出现的原因：网桥需要知道入境帧属于哪个</a:t>
            </a:r>
            <a:r>
              <a:rPr lang="en-US" altLang="zh-CN" sz="2400" dirty="0"/>
              <a:t>VLAN</a:t>
            </a:r>
            <a:r>
              <a:rPr lang="zh-CN" altLang="en-US" sz="2400" dirty="0"/>
              <a:t>，因此需要在</a:t>
            </a:r>
            <a:r>
              <a:rPr lang="en-US" altLang="zh-CN" sz="2400" dirty="0"/>
              <a:t>header</a:t>
            </a:r>
            <a:r>
              <a:rPr lang="zh-CN" altLang="en-US" sz="2400" dirty="0"/>
              <a:t>中添加一个字段，但以太网帧头没有留下空闲字段</a:t>
            </a:r>
            <a:endParaRPr lang="en-US" altLang="zh-CN" sz="2400" dirty="0"/>
          </a:p>
          <a:p>
            <a:r>
              <a:rPr lang="zh-CN" altLang="en-US" sz="2400" dirty="0"/>
              <a:t>解决方法：实际使用这一字段的只是网桥和交换机，用户无需感知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B75DF0-C375-4F73-91D9-DA30144A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708" y="3096056"/>
            <a:ext cx="7766583" cy="33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13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C40A9-E23F-4169-A288-AE3E4C53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802.1Q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2DCC3-F364-42EA-9D55-85C25ED2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7913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相比</a:t>
            </a:r>
            <a:r>
              <a:rPr lang="en-US" altLang="zh-CN" sz="2400" dirty="0"/>
              <a:t>802.3</a:t>
            </a:r>
            <a:r>
              <a:rPr lang="zh-CN" altLang="en-US" sz="2400" dirty="0"/>
              <a:t>只多了两个</a:t>
            </a:r>
            <a:r>
              <a:rPr lang="en-US" altLang="zh-CN" sz="2400" dirty="0"/>
              <a:t>2</a:t>
            </a:r>
            <a:r>
              <a:rPr lang="zh-CN" altLang="en-US" sz="2400" dirty="0"/>
              <a:t>字节的字段，第一个</a:t>
            </a:r>
            <a:r>
              <a:rPr lang="en-US" altLang="zh-CN" sz="2400" dirty="0"/>
              <a:t>2</a:t>
            </a:r>
            <a:r>
              <a:rPr lang="zh-CN" altLang="en-US" sz="2400" dirty="0"/>
              <a:t>字节字段是</a:t>
            </a:r>
            <a:r>
              <a:rPr lang="en-US" altLang="zh-CN" sz="2400" dirty="0"/>
              <a:t>VLAN</a:t>
            </a:r>
            <a:r>
              <a:rPr lang="zh-CN" altLang="en-US" sz="2400" dirty="0"/>
              <a:t>协议（因为大于</a:t>
            </a:r>
            <a:r>
              <a:rPr lang="en-US" altLang="zh-CN" sz="2400" dirty="0"/>
              <a:t>1500</a:t>
            </a:r>
            <a:r>
              <a:rPr lang="zh-CN" altLang="en-US" sz="2400" dirty="0"/>
              <a:t>，普通以太网上会被解释为类型），后面</a:t>
            </a:r>
            <a:r>
              <a:rPr lang="en-US" altLang="zh-CN" sz="2400" dirty="0"/>
              <a:t>2</a:t>
            </a:r>
            <a:r>
              <a:rPr lang="zh-CN" altLang="en-US" sz="2400" dirty="0"/>
              <a:t>字节的低</a:t>
            </a:r>
            <a:r>
              <a:rPr lang="en-US" altLang="zh-CN" sz="2400" dirty="0"/>
              <a:t>12</a:t>
            </a:r>
            <a:r>
              <a:rPr lang="zh-CN" altLang="en-US" sz="2400" dirty="0"/>
              <a:t>位是</a:t>
            </a:r>
            <a:r>
              <a:rPr lang="en-US" altLang="zh-CN" sz="2400" dirty="0"/>
              <a:t>VLAN</a:t>
            </a:r>
            <a:r>
              <a:rPr lang="zh-CN" altLang="en-US" sz="2400" dirty="0"/>
              <a:t>标识符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A5C8BD-C185-43F8-B39A-AC8FE3E7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24" y="2613536"/>
            <a:ext cx="1065996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901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E6C37-FE57-491F-978E-D592A8EE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BD110-4DCF-4D5C-8AFE-A0DEE3AA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EE6664-FCE9-4721-8E6B-E1D1FBC1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70" y="162785"/>
            <a:ext cx="9012659" cy="66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47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E0F80-5E33-4C12-85E6-8763268B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9B06D-2A9C-42DA-8BD4-DF2B4E3A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41925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B32DD-FF9F-471F-916F-819FC40B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737799-9E92-4324-B1FF-3A6A4B8B5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2FE8CE-3725-41EB-BAE3-42A8AFFAA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4" y="594917"/>
            <a:ext cx="12117491" cy="56681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3345C0-03DC-4103-8556-8C95A60E5342}"/>
              </a:ext>
            </a:extLst>
          </p:cNvPr>
          <p:cNvSpPr txBox="1"/>
          <p:nvPr/>
        </p:nvSpPr>
        <p:spPr>
          <a:xfrm>
            <a:off x="9592732" y="4735974"/>
            <a:ext cx="354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带宽两倍，以太网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4DAE5E-19F5-495F-BDE7-F071203D2509}"/>
              </a:ext>
            </a:extLst>
          </p:cNvPr>
          <p:cNvSpPr txBox="1"/>
          <p:nvPr/>
        </p:nvSpPr>
        <p:spPr>
          <a:xfrm>
            <a:off x="9592732" y="5220202"/>
            <a:ext cx="229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的时候前半周期同上一周期的后半周期</a:t>
            </a:r>
          </a:p>
        </p:txBody>
      </p:sp>
    </p:spTree>
    <p:extLst>
      <p:ext uri="{BB962C8B-B14F-4D97-AF65-F5344CB8AC3E}">
        <p14:creationId xmlns:p14="http://schemas.microsoft.com/office/powerpoint/2010/main" val="6849493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2A062-E9A6-4E8F-96ED-AE1FFD72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EA286B-5E36-43AF-AC7B-0E86F3F28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1B2D30-BDD6-4A77-803C-57918D34DC80}"/>
              </a:ext>
            </a:extLst>
          </p:cNvPr>
          <p:cNvSpPr/>
          <p:nvPr/>
        </p:nvSpPr>
        <p:spPr>
          <a:xfrm>
            <a:off x="5262278" y="2967335"/>
            <a:ext cx="1667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774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DA57-A4B0-43F8-BF37-45B80ECB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E1F830-C675-42A9-8501-47718C056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74B4D-4DC6-47FA-B84F-F0F64A0D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041280" cy="17147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4F000-11CF-4F2B-B681-69B5417C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2817"/>
            <a:ext cx="12192000" cy="6923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F3E37F-6828-4140-B3A4-887B2703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7" y="3910120"/>
            <a:ext cx="12192000" cy="6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E5237-20BB-4D7D-BA16-AA860C78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to</a:t>
            </a:r>
            <a:r>
              <a:rPr lang="zh-CN" altLang="en-US" dirty="0"/>
              <a:t>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07B6C6-19D6-485E-9F85-B8B05597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D8479-DF4A-4D1E-90ED-6F738C136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490363"/>
            <a:ext cx="6883400" cy="60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B9244-92F9-44D2-B90F-65FAAC2F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05FE0-6FE4-4FC3-ADB2-021BEDC03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1146B-D451-4CBC-9B41-89ADAB63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758" y="0"/>
            <a:ext cx="11983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EEE5B-4719-442A-9301-F992C51D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</a:t>
            </a:r>
            <a:r>
              <a:rPr lang="en-US" altLang="zh-CN" dirty="0"/>
              <a:t>to</a:t>
            </a:r>
            <a:r>
              <a:rPr lang="zh-CN" altLang="en-US" dirty="0"/>
              <a:t>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A4544-A8F1-4DAE-8421-6189B1A99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脉冲编码调制 </a:t>
            </a:r>
            <a:r>
              <a:rPr lang="en-US" altLang="zh-CN" dirty="0"/>
              <a:t>PCM</a:t>
            </a:r>
            <a:r>
              <a:rPr lang="zh-CN" altLang="en-US" dirty="0"/>
              <a:t>：采样，量化，编码</a:t>
            </a:r>
            <a:endParaRPr lang="en-US" altLang="zh-CN" dirty="0"/>
          </a:p>
          <a:p>
            <a:r>
              <a:rPr lang="zh-CN" altLang="en-US" dirty="0"/>
              <a:t>采样定理（奈氏定理）：采样频率必须大于等于最大频率的</a:t>
            </a:r>
            <a:r>
              <a:rPr lang="en-US" altLang="zh-CN" dirty="0"/>
              <a:t>2</a:t>
            </a:r>
            <a:r>
              <a:rPr lang="zh-CN" altLang="en-US" dirty="0"/>
              <a:t>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919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165F4-2BF8-4B7B-A184-AC66A07B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两个常用定理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A8B068-2F63-4777-B9D8-3AB94200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32C714-55E0-457D-BAE6-5629232F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04" y="2522855"/>
            <a:ext cx="11793596" cy="27340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0D220C-84FD-4411-BF1F-77022E6AFBC0}"/>
              </a:ext>
            </a:extLst>
          </p:cNvPr>
          <p:cNvSpPr/>
          <p:nvPr/>
        </p:nvSpPr>
        <p:spPr>
          <a:xfrm>
            <a:off x="8211643" y="4839549"/>
            <a:ext cx="1803400" cy="60449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692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20B8C-9644-42B7-9EA6-716C6FB6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210BD-9D6D-4E28-AEF1-603946DED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A7ACBE-2A5F-4F6A-9C59-D7625291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51" y="2300721"/>
            <a:ext cx="1094575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F161D-B4CE-4B53-87D2-CDDFB3D4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F22FEF-41EC-47D1-85A4-DB7E0BD3F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0091B9-DAE8-4A56-BE6F-3DC8726A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8" y="1690688"/>
            <a:ext cx="11574490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0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FB59-AB62-40B6-BA79-BFD525FA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一点说明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3FCCE-8114-433D-B8A1-BA1C1BBA4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因制作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不易，以及参考资料可能带来的版权问题，本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请勿上传至包括</a:t>
            </a:r>
            <a:r>
              <a:rPr lang="en-US" altLang="zh-CN" dirty="0" err="1">
                <a:solidFill>
                  <a:srgbClr val="FF0000"/>
                </a:solidFill>
              </a:rPr>
              <a:t>github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 err="1">
                <a:solidFill>
                  <a:srgbClr val="FF0000"/>
                </a:solidFill>
              </a:rPr>
              <a:t>csdn</a:t>
            </a:r>
            <a:r>
              <a:rPr lang="zh-CN" altLang="en-US" dirty="0">
                <a:solidFill>
                  <a:srgbClr val="FF0000"/>
                </a:solidFill>
              </a:rPr>
              <a:t>在内的各大公共平台。时间仓促，如有错漏还请见谅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100" b="1" dirty="0"/>
              <a:t>考试参考资料及优先级：</a:t>
            </a:r>
            <a:endParaRPr lang="en-US" altLang="zh-CN" sz="21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王道（最好做完选择题）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熟悉课本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复习实验，自己归纳所有的指令，并理解其含义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复习所有的</a:t>
            </a:r>
            <a:r>
              <a:rPr lang="en-US" altLang="zh-CN" sz="1800" b="1" dirty="0"/>
              <a:t>Quiz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HW</a:t>
            </a:r>
            <a:r>
              <a:rPr lang="zh-CN" altLang="en-US" sz="1800" b="1" dirty="0"/>
              <a:t>，特别是涉及到</a:t>
            </a:r>
            <a:r>
              <a:rPr lang="en-US" altLang="zh-CN" sz="1800" b="1" dirty="0"/>
              <a:t>ipv4, </a:t>
            </a:r>
            <a:r>
              <a:rPr lang="en-US" altLang="zh-CN" sz="1800" b="1" dirty="0" err="1"/>
              <a:t>tcp</a:t>
            </a:r>
            <a:r>
              <a:rPr lang="en-US" altLang="zh-CN" sz="1800" b="1" dirty="0"/>
              <a:t>, </a:t>
            </a:r>
            <a:r>
              <a:rPr lang="zh-CN" altLang="en-US" sz="1800" b="1" dirty="0"/>
              <a:t>滑动窗口的大题以及实验大题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dirty="0"/>
              <a:t>有多余时间可以做做历年试卷（可以直接做</a:t>
            </a:r>
            <a:r>
              <a:rPr lang="en-US" altLang="zh-CN" sz="1800" dirty="0"/>
              <a:t>95</a:t>
            </a:r>
            <a:r>
              <a:rPr lang="zh-CN" altLang="en-US" sz="1800" dirty="0"/>
              <a:t>页的那个版本，上面很多题答案有误</a:t>
            </a:r>
            <a:r>
              <a:rPr lang="en-US" altLang="zh-CN" sz="1800" dirty="0"/>
              <a:t>/</a:t>
            </a:r>
            <a:r>
              <a:rPr lang="zh-CN" altLang="en-US" sz="1800" dirty="0"/>
              <a:t>考得非常偏，可以多提问）</a:t>
            </a:r>
            <a:endParaRPr lang="en-US" altLang="zh-CN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dirty="0"/>
              <a:t>还有多余时间的话可以尝试整理所有偏僻的概念和英文缩写，或者做做考研真题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0F532-2437-44EF-8B0A-5A121787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频分复用（</a:t>
            </a:r>
            <a:r>
              <a:rPr lang="en-US" altLang="zh-CN" dirty="0"/>
              <a:t>FDM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EA20B1-DEE0-44AD-B029-EF9A84E4D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143" y="1842558"/>
            <a:ext cx="6541848" cy="4351338"/>
          </a:xfrm>
        </p:spPr>
      </p:pic>
    </p:spTree>
    <p:extLst>
      <p:ext uri="{BB962C8B-B14F-4D97-AF65-F5344CB8AC3E}">
        <p14:creationId xmlns:p14="http://schemas.microsoft.com/office/powerpoint/2010/main" val="8456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64B63-C67B-4DCB-940E-AC97F4AF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5C9C5-B865-4A91-B5B8-DEB72F79E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6DD64A-E1BB-4F8B-8D69-6A7DD040D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676"/>
            <a:ext cx="12192000" cy="15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16D39-8777-452D-B749-1E1C7A02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时分复用（</a:t>
            </a:r>
            <a:r>
              <a:rPr lang="en-US" altLang="zh-CN" dirty="0"/>
              <a:t>TDM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F56A92-658D-47C7-9FD8-DFC5E6BA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F0970C-5CF4-4E8D-859C-C24AA6E8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02" y="2286889"/>
            <a:ext cx="9707330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4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4DA6E-B714-49F5-8212-3A81C1F9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码分复用（</a:t>
            </a:r>
            <a:r>
              <a:rPr lang="en-US" altLang="zh-CN" dirty="0"/>
              <a:t>CDM</a:t>
            </a:r>
            <a:r>
              <a:rPr lang="zh-CN" altLang="en-US" dirty="0"/>
              <a:t>） 码分多址（</a:t>
            </a:r>
            <a:r>
              <a:rPr lang="en-US" altLang="zh-CN" dirty="0"/>
              <a:t>CDMA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D65B72-9792-4303-B982-35E7A7A77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5193"/>
            <a:ext cx="10515600" cy="4287682"/>
          </a:xfrm>
        </p:spPr>
      </p:pic>
    </p:spTree>
    <p:extLst>
      <p:ext uri="{BB962C8B-B14F-4D97-AF65-F5344CB8AC3E}">
        <p14:creationId xmlns:p14="http://schemas.microsoft.com/office/powerpoint/2010/main" val="283439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DC8AC-5A92-4F54-A365-115F3427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6720B-BC24-4DE7-832A-AF30069B4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B64ADB-242D-467A-8374-CAF8913A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" y="1148821"/>
            <a:ext cx="12192000" cy="48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A9AE2-7E31-4514-A51A-B7C475BB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BD0BB-0B5F-4FB5-8AFC-32876E44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0ED400-8E3D-4187-AB91-920E8263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628"/>
            <a:ext cx="12192000" cy="2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5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24515-1688-4EC7-B419-4A8B6BF5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三种交换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CC1A2-3B2B-4A81-8735-05313949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525ACB-7793-4629-A413-4DCCE15E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05" y="2393422"/>
            <a:ext cx="10960990" cy="15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39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70480-236A-423E-B40B-226DD91E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0F85B-0E94-4E73-864C-3C0F0E332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5ED02-FAC6-4526-9754-E41A1983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718" y="513943"/>
            <a:ext cx="7754432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91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FE003-07ED-4CBD-AD45-7B83EE5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6179A-1FE6-4C86-9ADF-12635233F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01AC3D-32ED-46C6-B6AE-6F237166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68" y="1353287"/>
            <a:ext cx="798306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04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4365F-A05A-4E4A-992F-A4C21F67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6E2AF-6744-48CA-9964-F6EE4C9E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双绞线、同轴电缆、光纤（单轴，多轴）</a:t>
            </a:r>
            <a:endParaRPr lang="en-US" altLang="zh-CN" dirty="0"/>
          </a:p>
          <a:p>
            <a:r>
              <a:rPr lang="zh-CN" altLang="en-US" dirty="0"/>
              <a:t>轨道同步卫星的历史（铱星，空中中继，地面中继）</a:t>
            </a:r>
            <a:endParaRPr lang="en-US" altLang="zh-CN" dirty="0"/>
          </a:p>
          <a:p>
            <a:r>
              <a:rPr lang="zh-CN" altLang="en-US" dirty="0"/>
              <a:t>本地回路，</a:t>
            </a:r>
            <a:r>
              <a:rPr lang="en-US" altLang="zh-CN" dirty="0"/>
              <a:t>ADSL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BBEEAE-F353-4953-976F-D1E0778F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529" y="3592768"/>
            <a:ext cx="6775138" cy="24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0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9D09F-3621-41FD-BA38-9D4575FE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642" y="2677494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概论</a:t>
            </a:r>
          </a:p>
        </p:txBody>
      </p:sp>
    </p:spTree>
    <p:extLst>
      <p:ext uri="{BB962C8B-B14F-4D97-AF65-F5344CB8AC3E}">
        <p14:creationId xmlns:p14="http://schemas.microsoft.com/office/powerpoint/2010/main" val="213091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4365F-A05A-4E4A-992F-A4C21F67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6E2AF-6744-48CA-9964-F6EE4C9E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电话交换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SONET</a:t>
            </a:r>
            <a:r>
              <a:rPr lang="zh-CN" altLang="en-US" dirty="0"/>
              <a:t>协议，</a:t>
            </a:r>
            <a:r>
              <a:rPr lang="en-US" altLang="zh-CN" dirty="0"/>
              <a:t>T1</a:t>
            </a:r>
            <a:r>
              <a:rPr lang="zh-CN" altLang="en-US" dirty="0"/>
              <a:t>载波，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37A3E9-94C5-4BC6-BDC8-74092D30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28" y="2431537"/>
            <a:ext cx="867848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47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910AB-D282-4CE4-8A13-A1A43FDA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267" y="2766218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数据链路层</a:t>
            </a:r>
            <a:r>
              <a:rPr lang="en-US" altLang="zh-CN" dirty="0"/>
              <a:t>/LLC</a:t>
            </a:r>
            <a:r>
              <a:rPr lang="zh-CN" altLang="en-US" dirty="0"/>
              <a:t>子层 </a:t>
            </a:r>
          </a:p>
        </p:txBody>
      </p:sp>
    </p:spTree>
    <p:extLst>
      <p:ext uri="{BB962C8B-B14F-4D97-AF65-F5344CB8AC3E}">
        <p14:creationId xmlns:p14="http://schemas.microsoft.com/office/powerpoint/2010/main" val="187863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A802A-B448-4BE5-ACCE-B7BAA60D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FB26F-6AE9-4B57-A921-98FD8BC0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LLC</a:t>
            </a:r>
            <a:r>
              <a:rPr lang="zh-CN" altLang="en-US" dirty="0"/>
              <a:t>子层</a:t>
            </a:r>
            <a:r>
              <a:rPr lang="en-US" altLang="zh-CN" dirty="0"/>
              <a:t>=</a:t>
            </a:r>
            <a:r>
              <a:rPr lang="zh-CN" altLang="en-US" dirty="0"/>
              <a:t>成帧</a:t>
            </a:r>
            <a:r>
              <a:rPr lang="en-US" altLang="zh-CN" dirty="0"/>
              <a:t>+</a:t>
            </a:r>
            <a:r>
              <a:rPr lang="zh-CN" altLang="en-US" dirty="0"/>
              <a:t>差错控制</a:t>
            </a:r>
            <a:r>
              <a:rPr lang="en-US" altLang="zh-CN" dirty="0"/>
              <a:t>+</a:t>
            </a:r>
            <a:r>
              <a:rPr lang="zh-CN" altLang="en-US" dirty="0"/>
              <a:t>流量控制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LLC</a:t>
            </a:r>
            <a:r>
              <a:rPr lang="zh-CN" altLang="en-US" dirty="0"/>
              <a:t>子层在</a:t>
            </a:r>
            <a:r>
              <a:rPr lang="en-US" altLang="zh-CN" dirty="0"/>
              <a:t>MAC</a:t>
            </a:r>
            <a:r>
              <a:rPr lang="zh-CN" altLang="en-US" dirty="0"/>
              <a:t>子层上方，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MAC</a:t>
            </a:r>
            <a:r>
              <a:rPr lang="zh-CN" altLang="en-US" dirty="0"/>
              <a:t>主要处理和物理层服务相关的问题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传输的基本单位是帧</a:t>
            </a:r>
          </a:p>
        </p:txBody>
      </p:sp>
    </p:spTree>
    <p:extLst>
      <p:ext uri="{BB962C8B-B14F-4D97-AF65-F5344CB8AC3E}">
        <p14:creationId xmlns:p14="http://schemas.microsoft.com/office/powerpoint/2010/main" val="2857257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73031-3572-49DA-A7D4-D46BB82B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字符计数法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80BE9B-4608-477E-8F4C-4D74641F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8E4E45-D036-495B-B9AE-4572A17D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23" y="2700182"/>
            <a:ext cx="7954485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2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D9D5C-3AD2-45B1-AACD-05876EAF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字符填充法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E174F-5286-4AA2-AACD-1F0A929F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应用：</a:t>
            </a:r>
            <a:r>
              <a:rPr lang="en-US" altLang="zh-CN" dirty="0"/>
              <a:t>PPP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CCF6B9-C2C4-4212-842B-545B7363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30" y="2630319"/>
            <a:ext cx="869753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97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4C188-14F5-40D1-A457-D2EF0219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比特填充</a:t>
            </a:r>
            <a:r>
              <a:rPr lang="en-US" altLang="zh-CN" dirty="0"/>
              <a:t>——111110</a:t>
            </a:r>
            <a:r>
              <a:rPr lang="zh-CN" altLang="en-US" dirty="0"/>
              <a:t>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7D15C-0EB9-4E57-B6EC-A0570E0B5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应用：</a:t>
            </a:r>
            <a:r>
              <a:rPr lang="en-US" altLang="zh-CN" dirty="0"/>
              <a:t>HDLC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84FC0E-2904-407C-A987-CC75CD7B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80" y="3058187"/>
            <a:ext cx="620164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2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83FDE-EE5D-42EC-8BBD-93612E5C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错误编码法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A599F-4757-4B48-A476-CBCCA857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5AFD5D-E95E-4DA6-A7E3-07EB29599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5367"/>
            <a:ext cx="1205080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2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9540C-7062-4682-99AF-AFE107F6B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纠错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F9669-3B75-44D6-A111-D94477BA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海明码</a:t>
            </a:r>
            <a:endParaRPr lang="en-US" altLang="zh-CN" dirty="0"/>
          </a:p>
          <a:p>
            <a:r>
              <a:rPr lang="zh-CN" altLang="en-US" dirty="0"/>
              <a:t>海明距离</a:t>
            </a:r>
            <a:endParaRPr lang="en-US" altLang="zh-CN" dirty="0"/>
          </a:p>
          <a:p>
            <a:r>
              <a:rPr lang="zh-CN" altLang="en-US" dirty="0"/>
              <a:t>检测</a:t>
            </a:r>
            <a:r>
              <a:rPr lang="en-US" altLang="zh-CN" dirty="0"/>
              <a:t>n</a:t>
            </a:r>
            <a:r>
              <a:rPr lang="zh-CN" altLang="en-US" dirty="0"/>
              <a:t>位错误需要</a:t>
            </a:r>
            <a:r>
              <a:rPr lang="en-US" altLang="zh-CN" dirty="0"/>
              <a:t>n+1</a:t>
            </a:r>
            <a:r>
              <a:rPr lang="zh-CN" altLang="en-US" dirty="0"/>
              <a:t>的海明距离</a:t>
            </a:r>
            <a:endParaRPr lang="en-US" altLang="zh-CN" dirty="0"/>
          </a:p>
          <a:p>
            <a:r>
              <a:rPr lang="zh-CN" altLang="en-US" dirty="0"/>
              <a:t>纠正</a:t>
            </a:r>
            <a:r>
              <a:rPr lang="en-US" altLang="zh-CN" dirty="0"/>
              <a:t>n</a:t>
            </a:r>
            <a:r>
              <a:rPr lang="zh-CN" altLang="en-US" dirty="0"/>
              <a:t>为错误需要</a:t>
            </a:r>
            <a:r>
              <a:rPr lang="en-US" altLang="zh-CN" dirty="0"/>
              <a:t>2n+1</a:t>
            </a:r>
            <a:r>
              <a:rPr lang="zh-CN" altLang="en-US" dirty="0"/>
              <a:t>的海明距离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7E4883-5528-4F75-A1B4-6F444C48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504" y="1928196"/>
            <a:ext cx="1733792" cy="1257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C8397-B015-43E4-B03A-1943E40A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" y="4221314"/>
            <a:ext cx="12192000" cy="9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28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513C6-855E-4713-8C86-F51D36DF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315D5-B3E0-4749-B596-4B38373CA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奇偶校验：添</a:t>
            </a:r>
            <a:r>
              <a:rPr lang="en-US" altLang="zh-CN" dirty="0"/>
              <a:t>1</a:t>
            </a:r>
            <a:r>
              <a:rPr lang="zh-CN" altLang="en-US" dirty="0"/>
              <a:t>位以后</a:t>
            </a:r>
            <a:r>
              <a:rPr lang="en-US" altLang="zh-CN" dirty="0"/>
              <a:t>1</a:t>
            </a:r>
            <a:r>
              <a:rPr lang="zh-CN" altLang="en-US" dirty="0"/>
              <a:t>的个数是偶数</a:t>
            </a:r>
            <a:endParaRPr lang="en-US" altLang="zh-CN" dirty="0"/>
          </a:p>
          <a:p>
            <a:r>
              <a:rPr lang="en-US" altLang="zh-CN" dirty="0"/>
              <a:t>CRC</a:t>
            </a:r>
            <a:r>
              <a:rPr lang="zh-CN" altLang="en-US" dirty="0"/>
              <a:t>校验：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A7FC93-CD48-45F2-B06F-B96AE7DE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984" y="2000982"/>
            <a:ext cx="494416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99313-B9C4-4849-9ED9-7412F4DE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流量控制：滑动窗口协议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096923-6F38-46FA-9FE2-133698698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</a:t>
            </a:r>
            <a:r>
              <a:rPr lang="en-US" altLang="zh-CN" dirty="0"/>
              <a:t>-</a:t>
            </a:r>
            <a:r>
              <a:rPr lang="zh-CN" altLang="en-US" dirty="0"/>
              <a:t>等协议（</a:t>
            </a:r>
            <a:r>
              <a:rPr lang="en-US" altLang="zh-CN" dirty="0"/>
              <a:t>Stop – Wait Protocol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后退</a:t>
            </a:r>
            <a:r>
              <a:rPr lang="en-US" altLang="zh-CN" dirty="0"/>
              <a:t>N</a:t>
            </a:r>
            <a:r>
              <a:rPr lang="zh-CN" altLang="en-US" dirty="0"/>
              <a:t>协议（</a:t>
            </a:r>
            <a:r>
              <a:rPr lang="en-US" altLang="zh-CN" dirty="0"/>
              <a:t>Go-back N Protocol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选择重传协议（</a:t>
            </a:r>
            <a:r>
              <a:rPr lang="en-US" altLang="zh-CN" dirty="0"/>
              <a:t>Selective Repeat Protocol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F2E0AD-238B-482C-8FFE-2DF3FBD54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30" y="4333788"/>
            <a:ext cx="715427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2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BE613-8344-4E98-8C17-20BBF526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2E50B-DB33-456D-8171-4E3ECCE9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F48A89-6E09-44A0-B68B-469EFEDB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33" y="365125"/>
            <a:ext cx="9465734" cy="62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63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32FF8-AC15-4B0A-A859-7A09F0AD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4CABC-767F-43B2-B598-A120985C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118649-6579-4738-B863-7C98E911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42" y="1110419"/>
            <a:ext cx="9364382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9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7B389-19B4-43C8-93C2-16607520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7E15B0-26E3-47A6-A5A4-2F87CE00D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AD9543-C73A-4AC1-86FC-C035399E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1314155"/>
            <a:ext cx="1024080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B6BE1-9DD3-4678-B40C-C78FFE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CC531D-1FF4-434A-AEDA-9AB67626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捎带确认</a:t>
            </a:r>
            <a:endParaRPr lang="en-US" altLang="zh-CN" dirty="0"/>
          </a:p>
          <a:p>
            <a:r>
              <a:rPr lang="en-US" altLang="zh-CN" dirty="0"/>
              <a:t>NAK</a:t>
            </a:r>
          </a:p>
          <a:p>
            <a:r>
              <a:rPr lang="zh-CN" altLang="en-US" dirty="0"/>
              <a:t>发送窗口大小</a:t>
            </a:r>
            <a:r>
              <a:rPr lang="en-US" altLang="zh-CN" dirty="0"/>
              <a:t>+</a:t>
            </a:r>
            <a:r>
              <a:rPr lang="zh-CN" altLang="en-US" dirty="0"/>
              <a:t>接收窗口大小</a:t>
            </a:r>
            <a:r>
              <a:rPr lang="en-US" altLang="zh-CN" dirty="0"/>
              <a:t>&lt;=2^n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673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21329-B95E-426E-8F5F-A4A5175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（由</a:t>
            </a:r>
            <a:r>
              <a:rPr lang="en-US" altLang="zh-CN" dirty="0"/>
              <a:t>SLIP</a:t>
            </a:r>
            <a:r>
              <a:rPr lang="zh-CN" altLang="en-US" dirty="0"/>
              <a:t>演变而来）</a:t>
            </a:r>
            <a:r>
              <a:rPr lang="en-US" altLang="zh-CN"/>
              <a:t>=LCP+NCP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F39C3-B8BE-44EB-A2D2-29ECEC7EF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492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面向字节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点对点，非总线型，无</a:t>
            </a:r>
            <a:r>
              <a:rPr lang="en-US" altLang="zh-CN" sz="2400" dirty="0">
                <a:solidFill>
                  <a:srgbClr val="FF0000"/>
                </a:solidFill>
              </a:rPr>
              <a:t>CSMA/CD</a:t>
            </a:r>
            <a:r>
              <a:rPr lang="zh-CN" altLang="en-US" sz="2400" dirty="0">
                <a:solidFill>
                  <a:srgbClr val="FF0000"/>
                </a:solidFill>
              </a:rPr>
              <a:t>，无最小帧长限制，数据包长度为</a:t>
            </a:r>
            <a:r>
              <a:rPr lang="en-US" altLang="zh-CN" sz="2400" dirty="0">
                <a:solidFill>
                  <a:srgbClr val="FF0000"/>
                </a:solidFill>
              </a:rPr>
              <a:t>0-1500</a:t>
            </a:r>
            <a:r>
              <a:rPr lang="zh-CN" altLang="en-US" sz="2400" dirty="0">
                <a:solidFill>
                  <a:srgbClr val="FF0000"/>
                </a:solidFill>
              </a:rPr>
              <a:t>（区别于以太网的</a:t>
            </a:r>
            <a:r>
              <a:rPr lang="en-US" altLang="zh-CN" sz="2400" dirty="0">
                <a:solidFill>
                  <a:srgbClr val="FF0000"/>
                </a:solidFill>
              </a:rPr>
              <a:t>46-1500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没有纠错，只保证无差错接收，</a:t>
            </a:r>
            <a:r>
              <a:rPr lang="zh-CN" altLang="en-US" sz="2400" dirty="0">
                <a:solidFill>
                  <a:srgbClr val="FF0000"/>
                </a:solidFill>
              </a:rPr>
              <a:t>不可靠，没有序号和确认机制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标志字段，</a:t>
            </a:r>
            <a:r>
              <a:rPr lang="en-US" altLang="zh-CN" sz="2400" dirty="0"/>
              <a:t>01111110</a:t>
            </a:r>
            <a:r>
              <a:rPr lang="zh-CN" altLang="en-US" sz="2400" dirty="0"/>
              <a:t>，采用字符填充法进行透明传输（信息中出现</a:t>
            </a:r>
            <a:r>
              <a:rPr lang="en-US" altLang="zh-CN" sz="2400" dirty="0"/>
              <a:t>0x7E</a:t>
            </a:r>
            <a:r>
              <a:rPr lang="zh-CN" altLang="en-US" sz="2400" dirty="0"/>
              <a:t>用</a:t>
            </a:r>
            <a:r>
              <a:rPr lang="en-US" altLang="zh-CN" sz="2400" dirty="0"/>
              <a:t>0X7D</a:t>
            </a:r>
            <a:r>
              <a:rPr lang="zh-CN" altLang="en-US" sz="2400" dirty="0"/>
              <a:t>填充，并将后面字节异或</a:t>
            </a:r>
            <a:r>
              <a:rPr lang="en-US" altLang="zh-CN" sz="2400" dirty="0"/>
              <a:t>0x20</a:t>
            </a:r>
            <a:r>
              <a:rPr lang="zh-CN" altLang="en-US" sz="2400" dirty="0"/>
              <a:t>）。采用</a:t>
            </a:r>
            <a:r>
              <a:rPr lang="en-US" altLang="zh-CN" sz="2400" dirty="0"/>
              <a:t>CRC</a:t>
            </a:r>
            <a:r>
              <a:rPr lang="zh-CN" altLang="en-US" sz="2400" dirty="0"/>
              <a:t>校验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2C77E0-43A2-4FA0-9383-3D02D852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37" y="3937679"/>
            <a:ext cx="7897327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3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B688D-D179-49BC-BA0A-DF1A2BB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HDLC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46694-C713-4114-B0B0-2C1F81FB0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</a:t>
            </a:r>
            <a:r>
              <a:rPr lang="en-US" altLang="zh-CN" dirty="0"/>
              <a:t>PPP</a:t>
            </a:r>
            <a:r>
              <a:rPr lang="zh-CN" altLang="en-US" dirty="0"/>
              <a:t>少一个</a:t>
            </a:r>
            <a:r>
              <a:rPr lang="en-US" altLang="zh-CN" dirty="0"/>
              <a:t>16</a:t>
            </a:r>
            <a:r>
              <a:rPr lang="zh-CN" altLang="en-US" dirty="0"/>
              <a:t>位的协议字段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面向比特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标志字段，</a:t>
            </a:r>
            <a:r>
              <a:rPr lang="en-US" altLang="zh-CN" dirty="0"/>
              <a:t>01111110</a:t>
            </a:r>
            <a:r>
              <a:rPr lang="zh-CN" altLang="en-US" dirty="0"/>
              <a:t>，信息中每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1</a:t>
            </a:r>
            <a:r>
              <a:rPr lang="zh-CN" altLang="en-US" dirty="0"/>
              <a:t>加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CRC</a:t>
            </a:r>
            <a:r>
              <a:rPr lang="zh-CN" altLang="en-US" dirty="0"/>
              <a:t>校验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使用了序号和确认机制，是可靠的协议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3EB676-E532-4886-975A-22108369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81" y="4133147"/>
            <a:ext cx="874517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58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F1218-EB83-4617-A7FB-0CB6CDF2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DA83BD-742D-4176-9515-0B141BE65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C870D84-CBC8-428F-A1E6-3209ED002517}"/>
              </a:ext>
            </a:extLst>
          </p:cNvPr>
          <p:cNvSpPr txBox="1">
            <a:spLocks/>
          </p:cNvSpPr>
          <p:nvPr/>
        </p:nvSpPr>
        <p:spPr>
          <a:xfrm>
            <a:off x="2599267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数据链路层</a:t>
            </a:r>
            <a:r>
              <a:rPr lang="en-US" altLang="zh-CN" dirty="0"/>
              <a:t>/MAC</a:t>
            </a:r>
            <a:r>
              <a:rPr lang="zh-CN" altLang="en-US" dirty="0"/>
              <a:t>子层 </a:t>
            </a:r>
          </a:p>
        </p:txBody>
      </p:sp>
    </p:spTree>
    <p:extLst>
      <p:ext uri="{BB962C8B-B14F-4D97-AF65-F5344CB8AC3E}">
        <p14:creationId xmlns:p14="http://schemas.microsoft.com/office/powerpoint/2010/main" val="3931432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E28854-40DB-4780-BA83-4967CE57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20A671-01CA-4214-B7EC-D106581F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111" y="2209151"/>
            <a:ext cx="8373644" cy="46488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E1079B-8C45-491A-8E35-D14D9038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353" y="0"/>
            <a:ext cx="6887536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38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1CA8F-FC75-4AB7-B7DC-F375A1E9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分槽</a:t>
            </a:r>
            <a:r>
              <a:rPr lang="en-US" altLang="zh-CN" dirty="0"/>
              <a:t>ALOHA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292DF-F21B-4A59-A731-C9C0476C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FBEE7D-A463-46E5-90AA-93B054944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1909550"/>
            <a:ext cx="868801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66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55F5C-466B-472A-85BF-710B5FCF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载波侦听多路访问（</a:t>
            </a:r>
            <a:r>
              <a:rPr lang="en-US" altLang="zh-CN" dirty="0"/>
              <a:t>CSMA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F4483-8DEC-43B3-8767-B28C3EA0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AAA695-ACE3-415E-BBC4-601DD6A21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2457314"/>
            <a:ext cx="1204128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09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23186-8D95-443C-8270-33C6F56B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CSMA/</a:t>
            </a:r>
            <a:r>
              <a:rPr lang="en-US" altLang="zh-CN" b="1" dirty="0"/>
              <a:t>CD</a:t>
            </a:r>
            <a:r>
              <a:rPr lang="en-US" altLang="zh-CN" dirty="0"/>
              <a:t> </a:t>
            </a:r>
            <a:r>
              <a:rPr lang="zh-CN" altLang="en-US" sz="3200" dirty="0"/>
              <a:t>（</a:t>
            </a:r>
            <a:r>
              <a:rPr lang="en-US" altLang="zh-CN" sz="3200" dirty="0"/>
              <a:t>Collision Detection</a:t>
            </a:r>
            <a:r>
              <a:rPr lang="zh-CN" altLang="en-US" sz="3200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1044C-6CEF-4A54-9618-01570F28D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6467"/>
            <a:ext cx="10515600" cy="185049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注意点：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两倍延时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二进制指数回退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F43D50-57D3-4EEA-9B2B-066B24B9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1266824"/>
            <a:ext cx="8792802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FD855-EA18-4AED-AAE2-34964D2D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D7E37-AC15-45CD-A67B-1CD33BFB8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E38BAD-E335-498E-969D-CCCD5E0E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82" y="0"/>
            <a:ext cx="11323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56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F3A95-2235-4FA4-B303-039798B8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两倍延时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DFE098-EE92-4D23-97EB-F2D390E9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351338"/>
          </a:xfrm>
        </p:spPr>
        <p:txBody>
          <a:bodyPr/>
          <a:lstStyle/>
          <a:p>
            <a:r>
              <a:rPr lang="zh-CN" altLang="en-US" dirty="0"/>
              <a:t>结论：发送帧后至多需要</a:t>
            </a:r>
            <a:r>
              <a:rPr lang="en-US" altLang="zh-CN" dirty="0"/>
              <a:t>2</a:t>
            </a:r>
            <a:r>
              <a:rPr lang="zh-CN" altLang="en-US" dirty="0"/>
              <a:t>倍单程延时的时间就可以知道碰撞</a:t>
            </a:r>
            <a:endParaRPr lang="en-US" altLang="zh-CN" dirty="0"/>
          </a:p>
          <a:p>
            <a:r>
              <a:rPr lang="zh-CN" altLang="en-US" dirty="0"/>
              <a:t>需要区分截断帧与有效帧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以太网网帧≥</a:t>
            </a:r>
            <a:r>
              <a:rPr lang="en-US" altLang="zh-CN" dirty="0">
                <a:sym typeface="Wingdings" panose="05000000000000000000" pitchFamily="2" charset="2"/>
              </a:rPr>
              <a:t>64B  </a:t>
            </a:r>
            <a:r>
              <a:rPr lang="zh-CN" altLang="en-US" dirty="0">
                <a:sym typeface="Wingdings" panose="05000000000000000000" pitchFamily="2" charset="2"/>
              </a:rPr>
              <a:t>数据≥</a:t>
            </a:r>
            <a:r>
              <a:rPr lang="en-US" altLang="zh-CN" dirty="0">
                <a:sym typeface="Wingdings" panose="05000000000000000000" pitchFamily="2" charset="2"/>
              </a:rPr>
              <a:t>46B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F71E14-D5C4-49EF-8169-668C217A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81" y="2494941"/>
            <a:ext cx="9831172" cy="43630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47C350-15F8-4C28-9690-4602418A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10" y="484188"/>
            <a:ext cx="5287113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7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3EC0F-AF1A-4807-8D8C-DC19A8C3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二进制指数回退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F6FF6-661D-46E3-9BED-3D24A42C8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01BE81-4C75-4399-BA89-B581EC25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716"/>
            <a:ext cx="12192000" cy="17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34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F9AE8-E99B-4F4D-B4AD-C081D18F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CSMA/</a:t>
            </a:r>
            <a:r>
              <a:rPr lang="en-US" altLang="zh-CN" b="1" dirty="0"/>
              <a:t>CA</a:t>
            </a:r>
            <a:r>
              <a:rPr lang="en-US" altLang="zh-CN" dirty="0"/>
              <a:t> </a:t>
            </a:r>
            <a:r>
              <a:rPr lang="zh-CN" altLang="en-US" sz="4400" dirty="0"/>
              <a:t>（</a:t>
            </a:r>
            <a:r>
              <a:rPr lang="en-US" altLang="zh-CN" sz="4400" dirty="0"/>
              <a:t>Collision Avoidance</a:t>
            </a:r>
            <a:r>
              <a:rPr lang="zh-CN" altLang="en-US" sz="4400" dirty="0"/>
              <a:t>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87C2FA-52FA-4E7E-A7DB-DA1CD1F8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07" y="1490057"/>
            <a:ext cx="7439659" cy="40005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B65834-772E-4271-A074-74903CE5E878}"/>
              </a:ext>
            </a:extLst>
          </p:cNvPr>
          <p:cNvSpPr txBox="1"/>
          <p:nvPr/>
        </p:nvSpPr>
        <p:spPr>
          <a:xfrm>
            <a:off x="1049867" y="5571067"/>
            <a:ext cx="947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注意点：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隐藏终端</a:t>
            </a:r>
            <a:r>
              <a:rPr lang="en-US" altLang="zh-CN" dirty="0"/>
              <a:t>/</a:t>
            </a:r>
            <a:r>
              <a:rPr lang="zh-CN" altLang="en-US" dirty="0"/>
              <a:t>暴露终端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2. RTS/CTS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259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19DC9-DE9D-4A8A-B328-89D0E02A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49CA2-EEF3-4014-AE10-2812F4B6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F985E-F3CF-4906-9A8A-D828709D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871180"/>
            <a:ext cx="912622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6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F8E30-040D-433E-B5C7-926C1D0D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RTS/CTS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3717D-9E67-4F30-A205-57438E095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AF26CF-DBA2-4024-B006-2E7F377F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2797"/>
            <a:ext cx="12192000" cy="11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33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549A5-DF6E-43F7-87E3-2C5CC610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7EC95-544C-426F-BAEF-F7EF2CEE2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物理层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A4C6A6-7034-4888-A6D3-CBD977A5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6" y="2650681"/>
            <a:ext cx="1203175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40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3D7D3-55E8-4FA2-935A-74EDF5DB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26AE36-CE1D-4D65-B5B7-0448CF85C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数据链路层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地址全</a:t>
            </a:r>
            <a:r>
              <a:rPr lang="en-US" altLang="zh-CN" dirty="0"/>
              <a:t>1</a:t>
            </a:r>
            <a:r>
              <a:rPr lang="zh-CN" altLang="en-US" dirty="0"/>
              <a:t>是广播地址</a:t>
            </a:r>
            <a:endParaRPr lang="en-US" altLang="zh-CN" dirty="0"/>
          </a:p>
          <a:p>
            <a:r>
              <a:rPr lang="zh-CN" altLang="en-US" dirty="0"/>
              <a:t>数据长度</a:t>
            </a:r>
            <a:r>
              <a:rPr lang="en-US" altLang="zh-CN" dirty="0"/>
              <a:t>46-1500</a:t>
            </a:r>
            <a:r>
              <a:rPr lang="zh-CN" altLang="en-US" dirty="0"/>
              <a:t>字节，不足</a:t>
            </a:r>
            <a:r>
              <a:rPr lang="en-US" altLang="zh-CN" dirty="0"/>
              <a:t>46</a:t>
            </a:r>
            <a:r>
              <a:rPr lang="zh-CN" altLang="en-US" dirty="0"/>
              <a:t>要补足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FE819C-C66C-4732-9244-47368077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3" y="2545028"/>
            <a:ext cx="9612066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3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E7233-A913-46A3-9449-EBB6B899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67E39-C137-4E3F-89B5-8875A2EC3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无冲突协议（位图协议竞争时间槽，令牌环，二进制倒计数）</a:t>
            </a:r>
            <a:endParaRPr lang="en-US" altLang="zh-CN" dirty="0"/>
          </a:p>
          <a:p>
            <a:r>
              <a:rPr lang="zh-CN" altLang="en-US" dirty="0"/>
              <a:t>有限竞争协议（自适应树）</a:t>
            </a:r>
            <a:endParaRPr lang="en-US" altLang="zh-CN" dirty="0"/>
          </a:p>
          <a:p>
            <a:r>
              <a:rPr lang="zh-CN" altLang="en-US" dirty="0"/>
              <a:t>网桥和</a:t>
            </a:r>
            <a:r>
              <a:rPr lang="en-US" altLang="zh-CN" dirty="0"/>
              <a:t>VLAN</a:t>
            </a:r>
            <a:r>
              <a:rPr lang="zh-CN" altLang="en-US" dirty="0"/>
              <a:t>，网桥的算法（生成树）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345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36AEE-D234-494D-B8F2-7232D903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6" y="2766218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网络层</a:t>
            </a:r>
          </a:p>
        </p:txBody>
      </p:sp>
    </p:spTree>
    <p:extLst>
      <p:ext uri="{BB962C8B-B14F-4D97-AF65-F5344CB8AC3E}">
        <p14:creationId xmlns:p14="http://schemas.microsoft.com/office/powerpoint/2010/main" val="2602920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A9433-9219-4EDF-B170-4DA11364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DCAAE-447A-4B48-A539-55DF2493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基本目标：在数据链路层的基础上，把一段一段的数据链路串接起来，使得两个不直接相邻的节点也可以通信。</a:t>
            </a:r>
            <a:endParaRPr lang="en-US" altLang="zh-CN" dirty="0"/>
          </a:p>
          <a:p>
            <a:r>
              <a:rPr lang="zh-CN" altLang="en-US" dirty="0"/>
              <a:t>单位：包（</a:t>
            </a:r>
            <a:r>
              <a:rPr lang="en-US" altLang="zh-CN" dirty="0"/>
              <a:t>packet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功能：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(1) </a:t>
            </a:r>
            <a:r>
              <a:rPr lang="zh-CN" altLang="en-US" dirty="0"/>
              <a:t>路由选择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(2)</a:t>
            </a:r>
            <a:r>
              <a:rPr lang="zh-CN" altLang="en-US" dirty="0"/>
              <a:t> 中继（</a:t>
            </a:r>
            <a:r>
              <a:rPr lang="en-US" altLang="zh-CN" dirty="0"/>
              <a:t>Relay</a:t>
            </a:r>
            <a:r>
              <a:rPr lang="zh-CN" altLang="en-US" dirty="0"/>
              <a:t>，让包持续传输，处理拥塞，存储转发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(3) </a:t>
            </a:r>
            <a:r>
              <a:rPr lang="zh-CN" altLang="en-US" dirty="0"/>
              <a:t>网络互联（把小网络连成大网络）</a:t>
            </a:r>
          </a:p>
        </p:txBody>
      </p:sp>
    </p:spTree>
    <p:extLst>
      <p:ext uri="{BB962C8B-B14F-4D97-AF65-F5344CB8AC3E}">
        <p14:creationId xmlns:p14="http://schemas.microsoft.com/office/powerpoint/2010/main" val="375154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6E135-23DD-40A5-A169-E94D58A3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262D8-FEA5-4FB0-AD67-41AE5EB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会话层：允许不同机器上的用户建立会话</a:t>
            </a:r>
            <a:endParaRPr lang="en-US" altLang="zh-CN" dirty="0"/>
          </a:p>
          <a:p>
            <a:r>
              <a:rPr lang="zh-CN" altLang="en-US" dirty="0"/>
              <a:t>表示层：处理两个通信系统交换信息的表示方式（标准编码，数据压缩，加密解密）</a:t>
            </a:r>
            <a:endParaRPr lang="en-US" altLang="zh-CN" dirty="0"/>
          </a:p>
          <a:p>
            <a:r>
              <a:rPr lang="zh-CN" altLang="en-US" dirty="0"/>
              <a:t>应用层：用户与网络的界面（</a:t>
            </a:r>
            <a:r>
              <a:rPr lang="en-US" altLang="zh-CN" dirty="0"/>
              <a:t>FTP, SMTP, HTTP……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14669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90283-4B4D-46CC-A268-0A8D09C9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面向连接与无连接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5FB639-35A2-4840-88CC-0A917265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无连接：把一个包分成多份，存储转发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7431FA-7049-45B1-8C8D-C0EA303A9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50" y="2684489"/>
            <a:ext cx="5798100" cy="41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60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34002-3937-4FA1-8CCA-65E0D6D36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420158"/>
            <a:ext cx="10515600" cy="4351338"/>
          </a:xfrm>
        </p:spPr>
        <p:txBody>
          <a:bodyPr/>
          <a:lstStyle/>
          <a:p>
            <a:r>
              <a:rPr lang="zh-CN" altLang="en-US" dirty="0"/>
              <a:t>面向连接（虚电路）：路由表保存虚电路号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需要建立连接，建立连接后物理路径是确定的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特点：传输</a:t>
            </a:r>
            <a:r>
              <a:rPr lang="zh-CN" altLang="en-US" dirty="0"/>
              <a:t>可靠，包有序到达，但若节点损坏则通过它的所有虚电路损坏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80D3F6-1E9E-4874-9DCB-8AD3D4DA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44" y="2451217"/>
            <a:ext cx="6391312" cy="43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61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F531D-F309-4182-8344-1A36CC65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D1587-2006-4DD9-AA83-A163A7D9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855" cy="4351338"/>
          </a:xfrm>
        </p:spPr>
        <p:txBody>
          <a:bodyPr/>
          <a:lstStyle/>
          <a:p>
            <a:r>
              <a:rPr lang="zh-CN" altLang="en-US" dirty="0"/>
              <a:t>这种在每个包中添上连接标识符，然后根据连接标识符进行转发的方式称作标签交换（</a:t>
            </a:r>
            <a:r>
              <a:rPr lang="en-US" altLang="zh-CN" dirty="0"/>
              <a:t>label switching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一个面向连接的例子是多标签协议交换（</a:t>
            </a:r>
            <a:r>
              <a:rPr lang="en-US" altLang="zh-CN" dirty="0"/>
              <a:t>MPLS</a:t>
            </a:r>
            <a:r>
              <a:rPr lang="zh-CN" altLang="en-US" dirty="0"/>
              <a:t>），可用于连接不同的网络，详见书本</a:t>
            </a:r>
            <a:r>
              <a:rPr lang="en-US" altLang="zh-CN" dirty="0"/>
              <a:t>5.5.2</a:t>
            </a:r>
            <a:r>
              <a:rPr lang="zh-CN" altLang="en-US" dirty="0"/>
              <a:t>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2C640E-30BF-4BFA-A364-DAD82EBF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802" y="1868635"/>
            <a:ext cx="6391312" cy="43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0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39037-3405-4AA1-9722-23DEAE77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C93D1D-3CB1-4E68-A2FA-08F552DEF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B048EB-F6A8-48B3-9BE6-FAE8522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047417"/>
            <a:ext cx="1168880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08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E072D-2B08-4516-BC3C-B1540A20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静态路由和动态路由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CAFEA-23E0-4403-9DAD-B95465CA0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静态路由：管理员手工配置路由信息</a:t>
            </a:r>
            <a:endParaRPr lang="en-US" altLang="zh-CN" dirty="0"/>
          </a:p>
          <a:p>
            <a:r>
              <a:rPr lang="zh-CN" altLang="en-US" dirty="0"/>
              <a:t>动态路由：路由器之间交换信息，根据特定算法生成路由，无需手动调整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354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911CA-FCD6-4DEF-A838-D28A2A1D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泛洪法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45AD2-6572-46F3-A39B-058E30E6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会产生大量的数据包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TTL</a:t>
            </a:r>
            <a:r>
              <a:rPr lang="zh-CN" altLang="en-US" dirty="0"/>
              <a:t>，每经过一个路由器（一跳）减</a:t>
            </a:r>
            <a:r>
              <a:rPr lang="en-US" altLang="zh-CN" dirty="0"/>
              <a:t>1</a:t>
            </a:r>
            <a:r>
              <a:rPr lang="zh-CN" altLang="en-US" dirty="0"/>
              <a:t>，减到</a:t>
            </a:r>
            <a:r>
              <a:rPr lang="en-US" altLang="zh-CN" dirty="0"/>
              <a:t>0</a:t>
            </a:r>
            <a:r>
              <a:rPr lang="zh-CN" altLang="en-US" dirty="0"/>
              <a:t>则丢弃</a:t>
            </a:r>
            <a:endParaRPr lang="en-US" altLang="zh-CN" dirty="0"/>
          </a:p>
          <a:p>
            <a:r>
              <a:rPr lang="zh-CN" altLang="en-US" dirty="0"/>
              <a:t>中间的路由器会记录源路由器，避免无限膨胀</a:t>
            </a:r>
            <a:endParaRPr lang="en-US" altLang="zh-CN" dirty="0"/>
          </a:p>
          <a:p>
            <a:r>
              <a:rPr lang="zh-CN" altLang="en-US" dirty="0"/>
              <a:t>适用于广播</a:t>
            </a:r>
          </a:p>
        </p:txBody>
      </p:sp>
    </p:spTree>
    <p:extLst>
      <p:ext uri="{BB962C8B-B14F-4D97-AF65-F5344CB8AC3E}">
        <p14:creationId xmlns:p14="http://schemas.microsoft.com/office/powerpoint/2010/main" val="1564727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FF99-2396-4A12-8686-EE1783D3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距离向量算法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17F97-603C-4D83-B4A0-8DAB8B11D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和所有邻居交换自己的全部路由表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好消息传的快，坏消息传的慢（收敛慢）</a:t>
            </a:r>
            <a:r>
              <a:rPr lang="en-US" altLang="zh-CN" dirty="0">
                <a:solidFill>
                  <a:srgbClr val="FF0000"/>
                </a:solidFill>
              </a:rPr>
              <a:t>——</a:t>
            </a:r>
            <a:r>
              <a:rPr lang="zh-CN" altLang="en-US" dirty="0">
                <a:solidFill>
                  <a:srgbClr val="FF0000"/>
                </a:solidFill>
              </a:rPr>
              <a:t>无穷计数问题（</a:t>
            </a:r>
            <a:r>
              <a:rPr lang="en-US" altLang="zh-CN" dirty="0">
                <a:solidFill>
                  <a:srgbClr val="FF0000"/>
                </a:solidFill>
              </a:rPr>
              <a:t>count-to infinity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应用：</a:t>
            </a:r>
            <a:r>
              <a:rPr lang="en-US" altLang="zh-CN" dirty="0">
                <a:solidFill>
                  <a:srgbClr val="FF0000"/>
                </a:solidFill>
              </a:rPr>
              <a:t>RIP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13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C66ED-EE82-49F8-8CF0-5944881E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E4247E-4832-4719-BE77-49F9F26D3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02E9D-52AF-4DC0-BB1E-11EF4C2B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6255"/>
            <a:ext cx="8121713" cy="62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4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615FF-1F99-406F-BF19-F9C1A722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链路状态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A89B28-39D9-42F7-9BEC-6726668CC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和所有节点交换自己到邻居的距离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没有慢收敛问题，性能好，适用于大网络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应用：</a:t>
            </a:r>
            <a:r>
              <a:rPr lang="en-US" altLang="zh-CN" dirty="0">
                <a:solidFill>
                  <a:srgbClr val="FF0000"/>
                </a:solidFill>
              </a:rPr>
              <a:t>OSPF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1C5CCF-AF19-4719-BBA0-0B030C3C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3619048"/>
            <a:ext cx="10591800" cy="29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88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6CD6CA3-BEB3-4BB9-B812-D2646A3A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07" y="1477665"/>
            <a:ext cx="10833957" cy="48384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336697B-333C-434D-8243-CAE9BD68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3504BA-2C4D-425F-9347-E7B449500D1D}"/>
              </a:ext>
            </a:extLst>
          </p:cNvPr>
          <p:cNvSpPr txBox="1"/>
          <p:nvPr/>
        </p:nvSpPr>
        <p:spPr>
          <a:xfrm>
            <a:off x="3318933" y="2451331"/>
            <a:ext cx="66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4B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81DEA0-85CF-4F9C-B4FF-4A7530DFAB2C}"/>
              </a:ext>
            </a:extLst>
          </p:cNvPr>
          <p:cNvSpPr txBox="1"/>
          <p:nvPr/>
        </p:nvSpPr>
        <p:spPr>
          <a:xfrm>
            <a:off x="9575800" y="2451332"/>
            <a:ext cx="66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1B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659737-955A-4B19-B7E1-C9920136AEA7}"/>
              </a:ext>
            </a:extLst>
          </p:cNvPr>
          <p:cNvSpPr txBox="1"/>
          <p:nvPr/>
        </p:nvSpPr>
        <p:spPr>
          <a:xfrm>
            <a:off x="9575800" y="2967335"/>
            <a:ext cx="66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8B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52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FE17E-DEF5-4F48-AAA7-DFC14091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5B2BC2-0FC5-4EA2-91CF-9B71C10CC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7DD150-14EE-46F2-AA15-4E595CF7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830"/>
            <a:ext cx="11679280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40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8046E-A561-40A3-8890-520750DD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59051-DC3B-44BB-BBDE-BC99F526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头部长度、总长度、分段偏移量的单位？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头部的长度范围？（</a:t>
            </a:r>
            <a:r>
              <a:rPr lang="en-US" altLang="zh-CN" dirty="0"/>
              <a:t>4-60B </a:t>
            </a:r>
            <a:r>
              <a:rPr lang="zh-CN" altLang="en-US" dirty="0"/>
              <a:t>常用</a:t>
            </a:r>
            <a:r>
              <a:rPr lang="en-US" altLang="zh-CN" dirty="0"/>
              <a:t>20B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DF</a:t>
            </a:r>
            <a:r>
              <a:rPr lang="zh-CN" altLang="en-US" dirty="0"/>
              <a:t>和</a:t>
            </a:r>
            <a:r>
              <a:rPr lang="en-US" altLang="zh-CN" dirty="0"/>
              <a:t>MF</a:t>
            </a:r>
            <a:r>
              <a:rPr lang="zh-CN" altLang="en-US" dirty="0"/>
              <a:t>？</a:t>
            </a:r>
            <a:r>
              <a:rPr lang="en-US" altLang="zh-CN" dirty="0"/>
              <a:t>TTL</a:t>
            </a:r>
            <a:r>
              <a:rPr lang="zh-CN" altLang="en-US" dirty="0"/>
              <a:t>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点分十进制表示法？（</a:t>
            </a:r>
            <a:r>
              <a:rPr lang="en-US" altLang="zh-CN" dirty="0"/>
              <a:t>32</a:t>
            </a:r>
            <a:r>
              <a:rPr lang="zh-CN" altLang="en-US" dirty="0"/>
              <a:t>位分成</a:t>
            </a:r>
            <a:r>
              <a:rPr lang="en-US" altLang="zh-CN" dirty="0"/>
              <a:t>4</a:t>
            </a:r>
            <a:r>
              <a:rPr lang="zh-CN" altLang="en-US" dirty="0"/>
              <a:t>组，每组</a:t>
            </a:r>
            <a:r>
              <a:rPr lang="en-US" altLang="zh-CN" dirty="0"/>
              <a:t>8</a:t>
            </a:r>
            <a:r>
              <a:rPr lang="zh-CN" altLang="en-US" dirty="0"/>
              <a:t>位写成十进制）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1111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数据包分片？（以一个总长</a:t>
            </a:r>
            <a:r>
              <a:rPr lang="en-US" altLang="zh-CN" dirty="0"/>
              <a:t>4000B</a:t>
            </a:r>
            <a:r>
              <a:rPr lang="zh-CN" altLang="en-US" dirty="0"/>
              <a:t>的</a:t>
            </a:r>
            <a:r>
              <a:rPr lang="en-US" altLang="zh-CN" dirty="0"/>
              <a:t>IPv4</a:t>
            </a:r>
            <a:r>
              <a:rPr lang="zh-CN" altLang="en-US" dirty="0"/>
              <a:t>数据包为例）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92092-434D-4D1F-828E-527286B9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4238"/>
            <a:ext cx="1091717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57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转发流程？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0.</a:t>
            </a:r>
            <a:r>
              <a:rPr lang="zh-CN" altLang="en-US" dirty="0"/>
              <a:t>提取</a:t>
            </a:r>
            <a:r>
              <a:rPr lang="en-US" altLang="zh-CN" dirty="0"/>
              <a:t>IP</a:t>
            </a:r>
            <a:r>
              <a:rPr lang="zh-CN" altLang="en-US" dirty="0"/>
              <a:t>地址，得到目标网络地址</a:t>
            </a:r>
            <a:r>
              <a:rPr lang="en-US" altLang="zh-CN" dirty="0"/>
              <a:t>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1.</a:t>
            </a:r>
            <a:r>
              <a:rPr lang="zh-CN" altLang="en-US" dirty="0"/>
              <a:t>直接和主机相连</a:t>
            </a:r>
            <a:r>
              <a:rPr lang="en-US" altLang="zh-CN" dirty="0"/>
              <a:t>——</a:t>
            </a:r>
            <a:r>
              <a:rPr lang="zh-CN" altLang="en-US" dirty="0"/>
              <a:t>直接传达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——————</a:t>
            </a:r>
            <a:r>
              <a:rPr lang="zh-CN" altLang="en-US" dirty="0"/>
              <a:t>以下为间接传达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2. </a:t>
            </a:r>
            <a:r>
              <a:rPr lang="zh-CN" altLang="en-US" dirty="0"/>
              <a:t>路由表有无目的地址为该</a:t>
            </a:r>
            <a:r>
              <a:rPr lang="en-US" altLang="zh-CN" dirty="0"/>
              <a:t>IP</a:t>
            </a:r>
            <a:r>
              <a:rPr lang="zh-CN" altLang="en-US" dirty="0"/>
              <a:t>地址的特定路由？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3. </a:t>
            </a:r>
            <a:r>
              <a:rPr lang="zh-CN" altLang="en-US" dirty="0"/>
              <a:t>路由表有无到达目标网络的路由？有多个怎么办（最长前缀）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4. </a:t>
            </a:r>
            <a:r>
              <a:rPr lang="zh-CN" altLang="en-US" dirty="0"/>
              <a:t>路由表有无默认路由？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5. </a:t>
            </a:r>
            <a:r>
              <a:rPr lang="zh-CN" altLang="en-US" dirty="0"/>
              <a:t>能送达：先用</a:t>
            </a:r>
            <a:r>
              <a:rPr lang="en-US" altLang="zh-CN" dirty="0"/>
              <a:t>ARP</a:t>
            </a:r>
            <a:r>
              <a:rPr lang="zh-CN" altLang="en-US" dirty="0"/>
              <a:t>获取</a:t>
            </a:r>
            <a:r>
              <a:rPr lang="en-US" altLang="zh-CN" dirty="0"/>
              <a:t>MAC</a:t>
            </a:r>
            <a:r>
              <a:rPr lang="zh-CN" altLang="en-US" dirty="0"/>
              <a:t>地址，然后将该</a:t>
            </a:r>
            <a:r>
              <a:rPr lang="en-US" altLang="zh-CN" dirty="0"/>
              <a:t>MAC</a:t>
            </a:r>
            <a:r>
              <a:rPr lang="zh-CN" altLang="en-US" dirty="0"/>
              <a:t>地址放入</a:t>
            </a:r>
            <a:r>
              <a:rPr lang="en-US" altLang="zh-CN" dirty="0"/>
              <a:t>MAC</a:t>
            </a:r>
            <a:r>
              <a:rPr lang="zh-CN" altLang="en-US" dirty="0"/>
              <a:t>帧首部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6. </a:t>
            </a:r>
            <a:r>
              <a:rPr lang="zh-CN" altLang="en-US" dirty="0"/>
              <a:t>以上都没有，报告出错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4920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A,B,C,D,E</a:t>
            </a:r>
            <a:r>
              <a:rPr lang="zh-CN" altLang="en-US" dirty="0"/>
              <a:t>类地址？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B46556-44DF-40CB-9CB1-2B4F3A72F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99" y="2573601"/>
            <a:ext cx="824980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69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最大网络数和最大主机数？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FA1603-333A-4E95-B322-7DF6A11F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10" y="2824539"/>
            <a:ext cx="9640645" cy="21910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C62443-0359-4221-A404-CEBAD7E07ADA}"/>
              </a:ext>
            </a:extLst>
          </p:cNvPr>
          <p:cNvSpPr txBox="1"/>
          <p:nvPr/>
        </p:nvSpPr>
        <p:spPr>
          <a:xfrm>
            <a:off x="2582333" y="3735401"/>
            <a:ext cx="8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0,127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D4DD05-8DD5-4B24-90B2-4A03B67D2E14}"/>
              </a:ext>
            </a:extLst>
          </p:cNvPr>
          <p:cNvSpPr txBox="1"/>
          <p:nvPr/>
        </p:nvSpPr>
        <p:spPr>
          <a:xfrm>
            <a:off x="2734733" y="4131419"/>
            <a:ext cx="8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FF3C6B-1691-471D-A708-2E2F790E0D6A}"/>
              </a:ext>
            </a:extLst>
          </p:cNvPr>
          <p:cNvSpPr txBox="1"/>
          <p:nvPr/>
        </p:nvSpPr>
        <p:spPr>
          <a:xfrm>
            <a:off x="2734733" y="4527437"/>
            <a:ext cx="8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192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CFE67B-9DD7-4527-907F-40F41D60D781}"/>
              </a:ext>
            </a:extLst>
          </p:cNvPr>
          <p:cNvSpPr/>
          <p:nvPr/>
        </p:nvSpPr>
        <p:spPr>
          <a:xfrm>
            <a:off x="8695267" y="2990542"/>
            <a:ext cx="2353733" cy="21910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319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特殊地址？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B506E2-8C93-434E-862C-446C6E5B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9094"/>
            <a:ext cx="11117226" cy="28864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CFB91B-EB26-406F-A083-976DB908A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1" y="5414580"/>
            <a:ext cx="7049484" cy="12193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C9D73A-B5E1-4D48-82E1-630373C1D5A8}"/>
              </a:ext>
            </a:extLst>
          </p:cNvPr>
          <p:cNvSpPr txBox="1"/>
          <p:nvPr/>
        </p:nvSpPr>
        <p:spPr>
          <a:xfrm>
            <a:off x="1083733" y="5562600"/>
            <a:ext cx="160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私有地址：</a:t>
            </a:r>
          </a:p>
        </p:txBody>
      </p:sp>
    </p:spTree>
    <p:extLst>
      <p:ext uri="{BB962C8B-B14F-4D97-AF65-F5344CB8AC3E}">
        <p14:creationId xmlns:p14="http://schemas.microsoft.com/office/powerpoint/2010/main" val="3250192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子网掩码的书写？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如</a:t>
            </a:r>
            <a:r>
              <a:rPr lang="en-US" altLang="zh-CN" dirty="0"/>
              <a:t>192.208.0.0/24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下图中最大主机数？</a:t>
            </a:r>
            <a:r>
              <a:rPr lang="en-US" altLang="zh-CN" dirty="0"/>
              <a:t>2^8-2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CD590E-0B29-4013-919A-8CBD04D7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49" y="3284340"/>
            <a:ext cx="8383170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662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子网掩码的书写？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如</a:t>
            </a:r>
            <a:r>
              <a:rPr lang="en-US" altLang="zh-CN" dirty="0"/>
              <a:t>192.208.0.0/24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下图中最大主机数？</a:t>
            </a:r>
            <a:r>
              <a:rPr lang="en-US" altLang="zh-CN" dirty="0"/>
              <a:t>2^8-2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CD590E-0B29-4013-919A-8CBD04D7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49" y="3284340"/>
            <a:ext cx="8383170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4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CIDR?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D9F76C-244B-4824-8D57-88EBE78C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697" y="1965262"/>
            <a:ext cx="6611273" cy="905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E99185-A7EE-4D65-AD93-301576E4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3016250"/>
            <a:ext cx="7532248" cy="37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33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NAT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6CBC14-71E2-4960-8D72-5B308C8BA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25" y="2705713"/>
            <a:ext cx="4420217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7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7A82E-1C1A-4A62-9BBA-5C658A2C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88C6A9-9AA5-40ED-BAFB-F68A93D0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C69679-E72E-4D8F-B032-C003E3A7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790206"/>
            <a:ext cx="10793331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9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ARP, DHCP, ICMP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ARP</a:t>
            </a:r>
            <a:r>
              <a:rPr lang="zh-CN" altLang="en-US" dirty="0"/>
              <a:t>：根据</a:t>
            </a:r>
            <a:r>
              <a:rPr lang="en-US" altLang="zh-CN" dirty="0"/>
              <a:t>IP</a:t>
            </a:r>
            <a:r>
              <a:rPr lang="zh-CN" altLang="en-US" dirty="0"/>
              <a:t>查</a:t>
            </a:r>
            <a:r>
              <a:rPr lang="en-US" altLang="zh-CN" dirty="0"/>
              <a:t>MAC</a:t>
            </a:r>
            <a:r>
              <a:rPr lang="zh-CN" altLang="en-US" dirty="0"/>
              <a:t>；工作在网络层；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DHCP</a:t>
            </a:r>
            <a:r>
              <a:rPr lang="zh-CN" altLang="en-US" dirty="0"/>
              <a:t>：动态分配</a:t>
            </a:r>
            <a:r>
              <a:rPr lang="en-US" altLang="zh-CN" dirty="0"/>
              <a:t>IP</a:t>
            </a:r>
            <a:r>
              <a:rPr lang="zh-CN" altLang="en-US" dirty="0"/>
              <a:t>，</a:t>
            </a:r>
            <a:r>
              <a:rPr lang="en-US" altLang="zh-CN" dirty="0"/>
              <a:t>C-S</a:t>
            </a:r>
            <a:r>
              <a:rPr lang="zh-CN" altLang="en-US" dirty="0"/>
              <a:t>模型；工作在应用层（因为</a:t>
            </a:r>
            <a:r>
              <a:rPr lang="en-US" altLang="zh-CN" dirty="0"/>
              <a:t>C/S</a:t>
            </a:r>
            <a:r>
              <a:rPr lang="zh-CN" altLang="en-US" dirty="0"/>
              <a:t>）；基于</a:t>
            </a:r>
            <a:r>
              <a:rPr lang="en-US" altLang="zh-CN" dirty="0"/>
              <a:t>UDP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ICMP</a:t>
            </a:r>
            <a:r>
              <a:rPr lang="zh-CN" altLang="en-US" dirty="0"/>
              <a:t>：用于网络控制；工作在网络层；两个应用（</a:t>
            </a:r>
            <a:r>
              <a:rPr lang="en-US" altLang="zh-CN" dirty="0"/>
              <a:t>PING: </a:t>
            </a:r>
            <a:r>
              <a:rPr lang="zh-CN" altLang="en-US" dirty="0"/>
              <a:t>应用层；</a:t>
            </a:r>
            <a:r>
              <a:rPr lang="en-US" altLang="zh-CN" dirty="0"/>
              <a:t>Traceroute: </a:t>
            </a:r>
            <a:r>
              <a:rPr lang="zh-CN" altLang="en-US" dirty="0"/>
              <a:t>网络层）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12479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IPv6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 128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冒号十六进制表示法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8743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RIP, OSPF, BGP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EF968F-9512-4702-BC3F-13D5DFAED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3D724D-849D-4C4C-B545-0F1F61B1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1480865"/>
            <a:ext cx="11955543" cy="38962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CBBCB8-759D-464E-A6EB-3ACBA1821C10}"/>
              </a:ext>
            </a:extLst>
          </p:cNvPr>
          <p:cNvSpPr txBox="1"/>
          <p:nvPr/>
        </p:nvSpPr>
        <p:spPr>
          <a:xfrm>
            <a:off x="3996267" y="207433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应用层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7FFF4C-715D-4A70-9E62-6AA802D41D35}"/>
              </a:ext>
            </a:extLst>
          </p:cNvPr>
          <p:cNvSpPr txBox="1"/>
          <p:nvPr/>
        </p:nvSpPr>
        <p:spPr>
          <a:xfrm>
            <a:off x="10964334" y="203673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应用层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8E2DC-04FB-4C05-875C-1C71AA3800AE}"/>
              </a:ext>
            </a:extLst>
          </p:cNvPr>
          <p:cNvSpPr txBox="1"/>
          <p:nvPr/>
        </p:nvSpPr>
        <p:spPr>
          <a:xfrm>
            <a:off x="7950200" y="203300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网络层</a:t>
            </a:r>
          </a:p>
        </p:txBody>
      </p:sp>
    </p:spTree>
    <p:extLst>
      <p:ext uri="{BB962C8B-B14F-4D97-AF65-F5344CB8AC3E}">
        <p14:creationId xmlns:p14="http://schemas.microsoft.com/office/powerpoint/2010/main" val="27470195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2DE9C-8F01-45DF-86D8-FFE50AAE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3B2FB-F61A-4918-8D80-1CC3C029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zh-CN" altLang="en-US" dirty="0"/>
              <a:t>其他的一大堆路由算法</a:t>
            </a:r>
            <a:endParaRPr lang="en-US" altLang="zh-CN" dirty="0"/>
          </a:p>
          <a:p>
            <a:r>
              <a:rPr lang="zh-CN" altLang="en-US" dirty="0"/>
              <a:t>广播，组播，单播，选播（</a:t>
            </a:r>
            <a:r>
              <a:rPr lang="en-US" altLang="zh-CN" dirty="0"/>
              <a:t>Broadcast, Multicast, Unicast, Anycast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IPv4 </a:t>
            </a:r>
            <a:r>
              <a:rPr lang="en-US" altLang="zh-CN" dirty="0" err="1"/>
              <a:t>CheckSum</a:t>
            </a:r>
            <a:endParaRPr lang="en-US" altLang="zh-CN" dirty="0"/>
          </a:p>
          <a:p>
            <a:r>
              <a:rPr lang="en-US" altLang="zh-CN" dirty="0"/>
              <a:t>RIP</a:t>
            </a:r>
            <a:r>
              <a:rPr lang="zh-CN" altLang="en-US" dirty="0"/>
              <a:t>，</a:t>
            </a:r>
            <a:r>
              <a:rPr lang="en-US" altLang="zh-CN" dirty="0"/>
              <a:t>OSPF</a:t>
            </a:r>
            <a:r>
              <a:rPr lang="zh-CN" altLang="en-US" dirty="0"/>
              <a:t>和</a:t>
            </a:r>
            <a:r>
              <a:rPr lang="en-US" altLang="zh-CN" dirty="0"/>
              <a:t>BGP</a:t>
            </a:r>
            <a:r>
              <a:rPr lang="zh-CN" altLang="en-US" dirty="0"/>
              <a:t>的具体原理（特别是</a:t>
            </a:r>
            <a:r>
              <a:rPr lang="en-US" altLang="zh-CN" dirty="0"/>
              <a:t>OSPF</a:t>
            </a:r>
            <a:r>
              <a:rPr lang="zh-CN" altLang="en-US" dirty="0"/>
              <a:t>的</a:t>
            </a:r>
            <a:r>
              <a:rPr lang="en-US" altLang="zh-CN" dirty="0"/>
              <a:t>AS</a:t>
            </a:r>
            <a:r>
              <a:rPr lang="zh-CN" altLang="en-US" dirty="0"/>
              <a:t>相关）</a:t>
            </a:r>
            <a:endParaRPr lang="en-US" altLang="zh-CN" dirty="0"/>
          </a:p>
          <a:p>
            <a:r>
              <a:rPr lang="en-US" altLang="zh-CN" dirty="0"/>
              <a:t>MPLS</a:t>
            </a:r>
          </a:p>
          <a:p>
            <a:r>
              <a:rPr lang="zh-CN" altLang="en-US" dirty="0"/>
              <a:t>隧道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3216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849F0-06B2-49BA-9CD2-1A4FF02A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934" y="2600325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章 传输层</a:t>
            </a:r>
          </a:p>
        </p:txBody>
      </p:sp>
    </p:spTree>
    <p:extLst>
      <p:ext uri="{BB962C8B-B14F-4D97-AF65-F5344CB8AC3E}">
        <p14:creationId xmlns:p14="http://schemas.microsoft.com/office/powerpoint/2010/main" val="2254017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A9433-9219-4EDF-B170-4DA11364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DCAAE-447A-4B48-A539-55DF2493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基本目标：弥补通讯子网（下三层）为网络应用提供的服务和网络应用对通讯子网的需求之间的差距。</a:t>
            </a:r>
            <a:endParaRPr lang="en-US" altLang="zh-CN" dirty="0"/>
          </a:p>
          <a:p>
            <a:r>
              <a:rPr lang="zh-CN" altLang="en-US" dirty="0"/>
              <a:t>单位：段（</a:t>
            </a:r>
            <a:r>
              <a:rPr lang="en-US" altLang="zh-CN" dirty="0"/>
              <a:t>segment</a:t>
            </a:r>
            <a:r>
              <a:rPr lang="zh-CN" altLang="en-US" dirty="0"/>
              <a:t>）也叫</a:t>
            </a:r>
            <a:r>
              <a:rPr lang="en-US" altLang="zh-CN" dirty="0"/>
              <a:t>TPDU</a:t>
            </a:r>
          </a:p>
          <a:p>
            <a:r>
              <a:rPr lang="zh-CN" altLang="en-US" dirty="0"/>
              <a:t>功能：在网络层基础上补充可靠性，为应用层（用户进程）提供更好的服务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95358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EBE9C-0EC1-4352-A0CC-FFBDF9F4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点到点和端到端的区别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8C707-4585-4981-A99A-E6E2DEC3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60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2500" dirty="0">
                <a:hlinkClick r:id="rId2"/>
              </a:rPr>
              <a:t>https://blog.csdn.net/qq_34940959/article/details/78583993</a:t>
            </a:r>
            <a:endParaRPr lang="en-US" altLang="zh-CN" sz="2500" dirty="0"/>
          </a:p>
          <a:p>
            <a:pPr>
              <a:lnSpc>
                <a:spcPct val="170000"/>
              </a:lnSpc>
            </a:pPr>
            <a:r>
              <a:rPr lang="zh-CN" altLang="en-US" dirty="0"/>
              <a:t>端到端通信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端到端通信是针对传输层来说的，它是一个网络连接，指的是在数据传输之前，在发送端与接收端之间（忽略中间有多少设备）为数据的传输建立一条链路，链路建立以后，发送端就可以发送数据，知道数据发送完毕，接收端确认接收成功。 </a:t>
            </a:r>
            <a:r>
              <a:rPr lang="zh-CN" altLang="en-US" b="1" dirty="0"/>
              <a:t>也就是说在数据传输之前，先为数据的传输开辟一条通道，然后在进行传输。从发送端发出数据到接收端接收完毕，结束。</a:t>
            </a:r>
          </a:p>
          <a:p>
            <a:pPr>
              <a:lnSpc>
                <a:spcPct val="170000"/>
              </a:lnSpc>
            </a:pPr>
            <a:r>
              <a:rPr lang="zh-CN" altLang="en-US" b="1" dirty="0"/>
              <a:t>端到端的优点：</a:t>
            </a:r>
            <a:r>
              <a:rPr lang="zh-CN" altLang="en-US" dirty="0"/>
              <a:t>链路建立之后，发送端知道接收端一定能收到，而且经过中间交换设备时不需要进行存储转发，因此传输延迟小。</a:t>
            </a:r>
          </a:p>
        </p:txBody>
      </p:sp>
    </p:spTree>
    <p:extLst>
      <p:ext uri="{BB962C8B-B14F-4D97-AF65-F5344CB8AC3E}">
        <p14:creationId xmlns:p14="http://schemas.microsoft.com/office/powerpoint/2010/main" val="14397737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EBE9C-0EC1-4352-A0CC-FFBDF9F4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点到点和端到端的区别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8C707-4585-4981-A99A-E6E2DEC3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60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2500" dirty="0">
                <a:hlinkClick r:id="rId2"/>
              </a:rPr>
              <a:t>https://blog.csdn.net/qq_34940959/article/details/78583993</a:t>
            </a:r>
            <a:endParaRPr lang="en-US" altLang="zh-CN" sz="2500" dirty="0"/>
          </a:p>
          <a:p>
            <a:pPr>
              <a:lnSpc>
                <a:spcPct val="170000"/>
              </a:lnSpc>
            </a:pPr>
            <a:r>
              <a:rPr lang="zh-CN" altLang="en-US" dirty="0"/>
              <a:t>点到点通信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点到点通信是针对数据链路层或网络层来说的，点对点是基于</a:t>
            </a:r>
            <a:r>
              <a:rPr lang="en-US" altLang="zh-CN" dirty="0"/>
              <a:t>MAC</a:t>
            </a:r>
            <a:r>
              <a:rPr lang="zh-CN" altLang="en-US" dirty="0"/>
              <a:t>地址和或者</a:t>
            </a:r>
            <a:r>
              <a:rPr lang="en-US" altLang="zh-CN" dirty="0"/>
              <a:t>IP</a:t>
            </a:r>
            <a:r>
              <a:rPr lang="zh-CN" altLang="en-US" dirty="0"/>
              <a:t>地址，是指一个设备发数据给与该这边直接连接的其他设备，这台设备又在合适的时候将数据传递给与它相连的下一个设备，</a:t>
            </a:r>
            <a:r>
              <a:rPr lang="zh-CN" altLang="en-US" b="1" dirty="0"/>
              <a:t>通过一台一台直接相连的设备把数据传递到接收端</a:t>
            </a:r>
            <a:r>
              <a:rPr lang="zh-CN" altLang="en-US" dirty="0"/>
              <a:t>。</a:t>
            </a:r>
          </a:p>
          <a:p>
            <a:pPr>
              <a:lnSpc>
                <a:spcPct val="170000"/>
              </a:lnSpc>
            </a:pPr>
            <a:r>
              <a:rPr lang="zh-CN" altLang="en-US" b="1" dirty="0"/>
              <a:t>点到点的优点：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）发送端设备送出数据后，它的任务已经完成，不需要参与整个传输过程，这样不会浪费发送端设备的资源。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）即使接收端设备关机或故障，点到点传输也可以采用存储转发技术进行缓冲。</a:t>
            </a:r>
          </a:p>
        </p:txBody>
      </p:sp>
    </p:spTree>
    <p:extLst>
      <p:ext uri="{BB962C8B-B14F-4D97-AF65-F5344CB8AC3E}">
        <p14:creationId xmlns:p14="http://schemas.microsoft.com/office/powerpoint/2010/main" val="3154407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63328-B8EB-430E-8595-CB59738D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8A4852-1291-446C-826A-FB0B7476F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A3F487-3B5C-4657-B149-1B86C70F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88" y="84666"/>
            <a:ext cx="10002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03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BDB59-6530-4A7E-A370-CE3E8718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1213D-D0C5-44C0-AFC0-CC38CFC73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英文书</a:t>
            </a:r>
            <a:r>
              <a:rPr lang="en-US" altLang="zh-CN" dirty="0"/>
              <a:t>P564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67D3C4-1656-4334-9437-268D9385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110" y="-118662"/>
            <a:ext cx="6071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1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FAA49-AA2C-4A07-A1A4-B9E5F0C1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067" y="2625725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物理层</a:t>
            </a:r>
          </a:p>
        </p:txBody>
      </p:sp>
    </p:spTree>
    <p:extLst>
      <p:ext uri="{BB962C8B-B14F-4D97-AF65-F5344CB8AC3E}">
        <p14:creationId xmlns:p14="http://schemas.microsoft.com/office/powerpoint/2010/main" val="24809579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28F8C-3657-4ADE-8F06-923FCABA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F4F1C-49EE-4A4D-B0B6-2E82AE8FF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88D046-2492-448E-93C7-85E8201E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12192000" cy="415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43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AF91C-B7DF-427F-A6A1-261D8E22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EF5AA-9B7A-4C93-8AD4-5F2540D5D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000" dirty="0"/>
              <a:t>全双工，不支持广播或组播，端到端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925219-835E-43C1-B38B-9EE71E91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59" y="1690688"/>
            <a:ext cx="9705283" cy="37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301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62126-CAB1-444B-9136-EF4EA8D6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为什么</a:t>
            </a:r>
            <a:r>
              <a:rPr lang="en-US" altLang="zh-CN" sz="4000" b="1" dirty="0" err="1"/>
              <a:t>tcp</a:t>
            </a:r>
            <a:r>
              <a:rPr lang="zh-CN" altLang="en-US" sz="4000" b="1" dirty="0"/>
              <a:t>是字节流不是消息流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E97B2-2FFD-442A-8843-23307CD44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C033D3-F580-473C-9145-5AD78E6E9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2" y="1825625"/>
            <a:ext cx="12192000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5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ABE67-FA8D-470D-95D0-5B111211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095D326-3BD1-4E62-9031-B36CEC0F2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312782"/>
            <a:ext cx="8429238" cy="1180093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7AB270-F1F8-4572-8698-F3FA4D63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4505"/>
            <a:ext cx="11361362" cy="315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75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9E341-B85E-4062-ACC4-AE41FF8C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AD43A-ABF7-42F0-BAC7-02BD885E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2A8E71-78B2-41A1-934B-E76B0A8C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92" y="906737"/>
            <a:ext cx="9258408" cy="57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88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56375-FEFD-4E4A-82EF-4940E73F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46C3D-F2A1-4C93-ADE0-13C7AA00A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967C76-06C1-4E9C-86FB-AA9BF7CC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75" y="0"/>
            <a:ext cx="99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72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A6000-EE7A-4B14-BDB2-EBCB00DD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D34F1B-FE1A-4291-9892-AAA173540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814C66-FC06-4F62-BBCB-821BC363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213864"/>
            <a:ext cx="961206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150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DB687-9327-429D-8089-723BCAAF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62005-7E78-405A-B587-178FB57F5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240074-4B54-4C0C-9D1E-A4083E2E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4" y="149980"/>
            <a:ext cx="7741415" cy="66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910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9B213-8B33-4888-B959-5C5CC4A0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9BBB7A-16E5-4381-9D23-E5F406A8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71973C-EA04-4173-8A2F-C1FCF55D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03" y="365125"/>
            <a:ext cx="9409953" cy="55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528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14B56-CA54-466C-BD49-5FF51053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743CD-4EF4-4B83-910C-898B7DE20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1B072B-5083-44E9-9D14-A3CDC19E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93" y="1299028"/>
            <a:ext cx="8674853" cy="48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2542</Words>
  <Application>Microsoft Office PowerPoint</Application>
  <PresentationFormat>宽屏</PresentationFormat>
  <Paragraphs>334</Paragraphs>
  <Slides>120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25" baseType="lpstr">
      <vt:lpstr>等线</vt:lpstr>
      <vt:lpstr>等线 Light</vt:lpstr>
      <vt:lpstr>Arial</vt:lpstr>
      <vt:lpstr>Wingdings</vt:lpstr>
      <vt:lpstr>Office 主题​​</vt:lpstr>
      <vt:lpstr>计算机网络</vt:lpstr>
      <vt:lpstr>一点说明</vt:lpstr>
      <vt:lpstr>第1章 概论</vt:lpstr>
      <vt:lpstr>PowerPoint 演示文稿</vt:lpstr>
      <vt:lpstr>PowerPoint 演示文稿</vt:lpstr>
      <vt:lpstr>OSI</vt:lpstr>
      <vt:lpstr>PowerPoint 演示文稿</vt:lpstr>
      <vt:lpstr>PowerPoint 演示文稿</vt:lpstr>
      <vt:lpstr>第2章 物理层</vt:lpstr>
      <vt:lpstr>PowerPoint 演示文稿</vt:lpstr>
      <vt:lpstr>数据，信号和码元</vt:lpstr>
      <vt:lpstr>PowerPoint 演示文稿</vt:lpstr>
      <vt:lpstr>PowerPoint 演示文稿</vt:lpstr>
      <vt:lpstr>数字to模拟</vt:lpstr>
      <vt:lpstr>PowerPoint 演示文稿</vt:lpstr>
      <vt:lpstr>模拟to模拟</vt:lpstr>
      <vt:lpstr>两个常用定理</vt:lpstr>
      <vt:lpstr>PowerPoint 演示文稿</vt:lpstr>
      <vt:lpstr>PowerPoint 演示文稿</vt:lpstr>
      <vt:lpstr>频分复用（FDM）</vt:lpstr>
      <vt:lpstr>PowerPoint 演示文稿</vt:lpstr>
      <vt:lpstr>时分复用（TDM）</vt:lpstr>
      <vt:lpstr>码分复用（CDM） 码分多址（CDMA）</vt:lpstr>
      <vt:lpstr>PowerPoint 演示文稿</vt:lpstr>
      <vt:lpstr>PowerPoint 演示文稿</vt:lpstr>
      <vt:lpstr>三种交换</vt:lpstr>
      <vt:lpstr>PowerPoint 演示文稿</vt:lpstr>
      <vt:lpstr>PowerPoint 演示文稿</vt:lpstr>
      <vt:lpstr>剩下的内容</vt:lpstr>
      <vt:lpstr>剩下的内容</vt:lpstr>
      <vt:lpstr>第3章 数据链路层/LLC子层 </vt:lpstr>
      <vt:lpstr>概述</vt:lpstr>
      <vt:lpstr>字符计数法</vt:lpstr>
      <vt:lpstr>字符填充法</vt:lpstr>
      <vt:lpstr>比特填充——111110法</vt:lpstr>
      <vt:lpstr>错误编码法</vt:lpstr>
      <vt:lpstr>纠错</vt:lpstr>
      <vt:lpstr>检错</vt:lpstr>
      <vt:lpstr>流量控制：滑动窗口协议</vt:lpstr>
      <vt:lpstr>PowerPoint 演示文稿</vt:lpstr>
      <vt:lpstr>PowerPoint 演示文稿</vt:lpstr>
      <vt:lpstr>几个问题</vt:lpstr>
      <vt:lpstr>PPP（由SLIP演变而来）=LCP+NCP</vt:lpstr>
      <vt:lpstr>HDLC</vt:lpstr>
      <vt:lpstr>PowerPoint 演示文稿</vt:lpstr>
      <vt:lpstr>PowerPoint 演示文稿</vt:lpstr>
      <vt:lpstr>分槽ALOHA</vt:lpstr>
      <vt:lpstr>载波侦听多路访问（CSMA）</vt:lpstr>
      <vt:lpstr>CSMA/CD （Collision Detection）</vt:lpstr>
      <vt:lpstr>两倍延时</vt:lpstr>
      <vt:lpstr>二进制指数回退</vt:lpstr>
      <vt:lpstr>CSMA/CA （Collision Avoidance）</vt:lpstr>
      <vt:lpstr>PowerPoint 演示文稿</vt:lpstr>
      <vt:lpstr>RTS/CTS</vt:lpstr>
      <vt:lpstr>以太网</vt:lpstr>
      <vt:lpstr>以太网</vt:lpstr>
      <vt:lpstr>剩下的问题</vt:lpstr>
      <vt:lpstr>第5章 网络层</vt:lpstr>
      <vt:lpstr>目标</vt:lpstr>
      <vt:lpstr>面向连接与无连接</vt:lpstr>
      <vt:lpstr>PowerPoint 演示文稿</vt:lpstr>
      <vt:lpstr>MPLS</vt:lpstr>
      <vt:lpstr>PowerPoint 演示文稿</vt:lpstr>
      <vt:lpstr>静态路由和动态路由</vt:lpstr>
      <vt:lpstr>泛洪法</vt:lpstr>
      <vt:lpstr>距离向量算法</vt:lpstr>
      <vt:lpstr>PowerPoint 演示文稿</vt:lpstr>
      <vt:lpstr>链路状态</vt:lpstr>
      <vt:lpstr>IPv4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IPv6</vt:lpstr>
      <vt:lpstr>RIP, OSPF, BGP</vt:lpstr>
      <vt:lpstr>剩下的问题</vt:lpstr>
      <vt:lpstr>第6章 传输层</vt:lpstr>
      <vt:lpstr>目标</vt:lpstr>
      <vt:lpstr>点到点和端到端的区别</vt:lpstr>
      <vt:lpstr>点到点和端到端的区别</vt:lpstr>
      <vt:lpstr>PowerPoint 演示文稿</vt:lpstr>
      <vt:lpstr>TCP状态机</vt:lpstr>
      <vt:lpstr>SOCKET</vt:lpstr>
      <vt:lpstr>TCP</vt:lpstr>
      <vt:lpstr>为什么tcp是字节流不是消息流</vt:lpstr>
      <vt:lpstr>TCP</vt:lpstr>
      <vt:lpstr>TCP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剩下的问题</vt:lpstr>
      <vt:lpstr>第7章 应用层</vt:lpstr>
      <vt:lpstr>PowerPoint 演示文稿</vt:lpstr>
      <vt:lpstr>DNS：解析域名获得ip</vt:lpstr>
      <vt:lpstr>PowerPoint 演示文稿</vt:lpstr>
      <vt:lpstr>查询过程</vt:lpstr>
      <vt:lpstr>递归查询和迭代查询</vt:lpstr>
      <vt:lpstr>DNS为什么用UDP？</vt:lpstr>
      <vt:lpstr>邮件协议</vt:lpstr>
      <vt:lpstr>剩下的内容</vt:lpstr>
      <vt:lpstr>设备</vt:lpstr>
      <vt:lpstr>网桥</vt:lpstr>
      <vt:lpstr>网桥</vt:lpstr>
      <vt:lpstr>网桥</vt:lpstr>
      <vt:lpstr>VLAN</vt:lpstr>
      <vt:lpstr>IEEE 802.1Q</vt:lpstr>
      <vt:lpstr>IEEE 802.1Q</vt:lpstr>
      <vt:lpstr>PowerPoint 演示文稿</vt:lpstr>
      <vt:lpstr>实验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</dc:title>
  <dc:creator>Huang Yanwei</dc:creator>
  <cp:lastModifiedBy>Huang Yanwei</cp:lastModifiedBy>
  <cp:revision>42</cp:revision>
  <dcterms:created xsi:type="dcterms:W3CDTF">2021-12-22T11:06:32Z</dcterms:created>
  <dcterms:modified xsi:type="dcterms:W3CDTF">2021-12-26T06:57:14Z</dcterms:modified>
</cp:coreProperties>
</file>